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Alatsi" charset="1" panose="00000500000000000000"/>
      <p:regular r:id="rId43"/>
    </p:embeddedFont>
    <p:embeddedFont>
      <p:font typeface="Open Sans Bold" charset="1" panose="020B08060305040202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2182758" y="2504165"/>
            <a:ext cx="13922485" cy="1952625"/>
          </a:xfrm>
          <a:prstGeom prst="rect">
            <a:avLst/>
          </a:prstGeom>
        </p:spPr>
        <p:txBody>
          <a:bodyPr anchor="t" rtlCol="false" tIns="0" lIns="0" bIns="0" rIns="0">
            <a:spAutoFit/>
          </a:bodyPr>
          <a:lstStyle/>
          <a:p>
            <a:pPr algn="ctr">
              <a:lnSpc>
                <a:spcPts val="14550"/>
              </a:lnSpc>
            </a:pPr>
            <a:r>
              <a:rPr lang="en-US" sz="15000">
                <a:solidFill>
                  <a:srgbClr val="000000"/>
                </a:solidFill>
                <a:latin typeface="Alatsi"/>
                <a:ea typeface="Alatsi"/>
                <a:cs typeface="Alatsi"/>
                <a:sym typeface="Alatsi"/>
              </a:rPr>
              <a:t>FINAL PROJECT</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831326" y="6314165"/>
            <a:ext cx="12625348" cy="978279"/>
          </a:xfrm>
          <a:prstGeom prst="rect">
            <a:avLst/>
          </a:prstGeom>
        </p:spPr>
        <p:txBody>
          <a:bodyPr anchor="t" rtlCol="false" tIns="0" lIns="0" bIns="0" rIns="0">
            <a:spAutoFit/>
          </a:bodyPr>
          <a:lstStyle/>
          <a:p>
            <a:pPr algn="ctr">
              <a:lnSpc>
                <a:spcPts val="8029"/>
              </a:lnSpc>
            </a:pPr>
            <a:r>
              <a:rPr lang="en-US" sz="5735">
                <a:solidFill>
                  <a:srgbClr val="000000"/>
                </a:solidFill>
                <a:latin typeface="Alatsi"/>
                <a:ea typeface="Alatsi"/>
                <a:cs typeface="Alatsi"/>
                <a:sym typeface="Alatsi"/>
              </a:rPr>
              <a:t>Presented By : Abdelrahman Mohasseb</a:t>
            </a:r>
          </a:p>
        </p:txBody>
      </p:sp>
      <p:sp>
        <p:nvSpPr>
          <p:cNvPr name="TextBox 15" id="15"/>
          <p:cNvSpPr txBox="true"/>
          <p:nvPr/>
        </p:nvSpPr>
        <p:spPr>
          <a:xfrm rot="0">
            <a:off x="5702946" y="8725001"/>
            <a:ext cx="6882108" cy="533299"/>
          </a:xfrm>
          <a:prstGeom prst="rect">
            <a:avLst/>
          </a:prstGeom>
        </p:spPr>
        <p:txBody>
          <a:bodyPr anchor="t" rtlCol="false" tIns="0" lIns="0" bIns="0" rIns="0">
            <a:spAutoFit/>
          </a:bodyPr>
          <a:lstStyle/>
          <a:p>
            <a:pPr algn="ctr">
              <a:lnSpc>
                <a:spcPts val="4376"/>
              </a:lnSpc>
            </a:pPr>
            <a:r>
              <a:rPr lang="en-US" sz="3126">
                <a:solidFill>
                  <a:srgbClr val="000000"/>
                </a:solidFill>
                <a:latin typeface="Alatsi"/>
                <a:ea typeface="Alatsi"/>
                <a:cs typeface="Alatsi"/>
                <a:sym typeface="Alatsi"/>
              </a:rPr>
              <a:t>Depi</a:t>
            </a:r>
            <a:r>
              <a:rPr lang="en-US" sz="3126">
                <a:solidFill>
                  <a:srgbClr val="000000"/>
                </a:solidFill>
                <a:latin typeface="Alatsi"/>
                <a:ea typeface="Alatsi"/>
                <a:cs typeface="Alatsi"/>
                <a:sym typeface="Alatsi"/>
              </a:rPr>
              <a:t> | 2024</a:t>
            </a:r>
          </a:p>
        </p:txBody>
      </p:sp>
      <p:sp>
        <p:nvSpPr>
          <p:cNvPr name="Freeform 16" id="16"/>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26783" y="1584476"/>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2: CREATING A BASIC FUNCTIONAL WEB APPLICATION</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9</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78256" y="4146709"/>
            <a:ext cx="7722890" cy="3573044"/>
          </a:xfrm>
          <a:custGeom>
            <a:avLst/>
            <a:gdLst/>
            <a:ahLst/>
            <a:cxnLst/>
            <a:rect r="r" b="b" t="t" l="l"/>
            <a:pathLst>
              <a:path h="3573044" w="7722890">
                <a:moveTo>
                  <a:pt x="0" y="0"/>
                </a:moveTo>
                <a:lnTo>
                  <a:pt x="7722890" y="0"/>
                </a:lnTo>
                <a:lnTo>
                  <a:pt x="7722890" y="3573044"/>
                </a:lnTo>
                <a:lnTo>
                  <a:pt x="0" y="3573044"/>
                </a:lnTo>
                <a:lnTo>
                  <a:pt x="0" y="0"/>
                </a:lnTo>
                <a:close/>
              </a:path>
            </a:pathLst>
          </a:custGeom>
          <a:blipFill>
            <a:blip r:embed="rId4"/>
            <a:stretch>
              <a:fillRect l="-1299" t="0" r="-1719" b="-2427"/>
            </a:stretch>
          </a:blipFill>
        </p:spPr>
      </p:sp>
      <p:sp>
        <p:nvSpPr>
          <p:cNvPr name="Freeform 14" id="14"/>
          <p:cNvSpPr/>
          <p:nvPr/>
        </p:nvSpPr>
        <p:spPr>
          <a:xfrm flipH="false" flipV="false" rot="0">
            <a:off x="9616802" y="4146709"/>
            <a:ext cx="6732117" cy="3323983"/>
          </a:xfrm>
          <a:custGeom>
            <a:avLst/>
            <a:gdLst/>
            <a:ahLst/>
            <a:cxnLst/>
            <a:rect r="r" b="b" t="t" l="l"/>
            <a:pathLst>
              <a:path h="3323983" w="6732117">
                <a:moveTo>
                  <a:pt x="0" y="0"/>
                </a:moveTo>
                <a:lnTo>
                  <a:pt x="6732118" y="0"/>
                </a:lnTo>
                <a:lnTo>
                  <a:pt x="6732118" y="3323983"/>
                </a:lnTo>
                <a:lnTo>
                  <a:pt x="0" y="3323983"/>
                </a:lnTo>
                <a:lnTo>
                  <a:pt x="0" y="0"/>
                </a:lnTo>
                <a:close/>
              </a:path>
            </a:pathLst>
          </a:custGeom>
          <a:blipFill>
            <a:blip r:embed="rId5"/>
            <a:stretch>
              <a:fillRect l="0" t="0" r="0" b="0"/>
            </a:stretch>
          </a:blipFill>
        </p:spPr>
      </p:sp>
      <p:sp>
        <p:nvSpPr>
          <p:cNvPr name="TextBox 15" id="15"/>
          <p:cNvSpPr txBox="true"/>
          <p:nvPr/>
        </p:nvSpPr>
        <p:spPr>
          <a:xfrm rot="0">
            <a:off x="8601146" y="2757193"/>
            <a:ext cx="9102980"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2: Creating a virtual machine</a:t>
            </a:r>
          </a:p>
        </p:txBody>
      </p:sp>
      <p:sp>
        <p:nvSpPr>
          <p:cNvPr name="TextBox 16" id="16"/>
          <p:cNvSpPr txBox="true"/>
          <p:nvPr/>
        </p:nvSpPr>
        <p:spPr>
          <a:xfrm rot="0">
            <a:off x="634817" y="2757193"/>
            <a:ext cx="9102980"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1: Creating a virtual network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26783" y="1584476"/>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2: CREATING A BASIC FUNCTIONAL WEB APPLICATION</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10</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261198" y="3635541"/>
            <a:ext cx="9705431" cy="5010429"/>
          </a:xfrm>
          <a:custGeom>
            <a:avLst/>
            <a:gdLst/>
            <a:ahLst/>
            <a:cxnLst/>
            <a:rect r="r" b="b" t="t" l="l"/>
            <a:pathLst>
              <a:path h="5010429" w="9705431">
                <a:moveTo>
                  <a:pt x="0" y="0"/>
                </a:moveTo>
                <a:lnTo>
                  <a:pt x="9705431" y="0"/>
                </a:lnTo>
                <a:lnTo>
                  <a:pt x="9705431" y="5010429"/>
                </a:lnTo>
                <a:lnTo>
                  <a:pt x="0" y="5010429"/>
                </a:lnTo>
                <a:lnTo>
                  <a:pt x="0" y="0"/>
                </a:lnTo>
                <a:close/>
              </a:path>
            </a:pathLst>
          </a:custGeom>
          <a:blipFill>
            <a:blip r:embed="rId4"/>
            <a:stretch>
              <a:fillRect l="0" t="0" r="0" b="0"/>
            </a:stretch>
          </a:blipFill>
        </p:spPr>
      </p:sp>
      <p:sp>
        <p:nvSpPr>
          <p:cNvPr name="TextBox 14" id="14"/>
          <p:cNvSpPr txBox="true"/>
          <p:nvPr/>
        </p:nvSpPr>
        <p:spPr>
          <a:xfrm rot="0">
            <a:off x="513822" y="2794159"/>
            <a:ext cx="9102980"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3: Testing the deployment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3: DECOUPLING THE APPLICATION COMPONENTS</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11</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93927" y="4790572"/>
            <a:ext cx="8174593" cy="4066860"/>
          </a:xfrm>
          <a:custGeom>
            <a:avLst/>
            <a:gdLst/>
            <a:ahLst/>
            <a:cxnLst/>
            <a:rect r="r" b="b" t="t" l="l"/>
            <a:pathLst>
              <a:path h="4066860" w="8174593">
                <a:moveTo>
                  <a:pt x="0" y="0"/>
                </a:moveTo>
                <a:lnTo>
                  <a:pt x="8174594" y="0"/>
                </a:lnTo>
                <a:lnTo>
                  <a:pt x="8174594" y="4066860"/>
                </a:lnTo>
                <a:lnTo>
                  <a:pt x="0" y="4066860"/>
                </a:lnTo>
                <a:lnTo>
                  <a:pt x="0" y="0"/>
                </a:lnTo>
                <a:close/>
              </a:path>
            </a:pathLst>
          </a:custGeom>
          <a:blipFill>
            <a:blip r:embed="rId4"/>
            <a:stretch>
              <a:fillRect l="0" t="0" r="0" b="0"/>
            </a:stretch>
          </a:blipFill>
        </p:spPr>
      </p:sp>
      <p:sp>
        <p:nvSpPr>
          <p:cNvPr name="Freeform 14" id="14"/>
          <p:cNvSpPr/>
          <p:nvPr/>
        </p:nvSpPr>
        <p:spPr>
          <a:xfrm flipH="false" flipV="false" rot="0">
            <a:off x="9202504" y="4640383"/>
            <a:ext cx="8476482" cy="4217050"/>
          </a:xfrm>
          <a:custGeom>
            <a:avLst/>
            <a:gdLst/>
            <a:ahLst/>
            <a:cxnLst/>
            <a:rect r="r" b="b" t="t" l="l"/>
            <a:pathLst>
              <a:path h="4217050" w="8476482">
                <a:moveTo>
                  <a:pt x="0" y="0"/>
                </a:moveTo>
                <a:lnTo>
                  <a:pt x="8476482" y="0"/>
                </a:lnTo>
                <a:lnTo>
                  <a:pt x="8476482" y="4217049"/>
                </a:lnTo>
                <a:lnTo>
                  <a:pt x="0" y="4217049"/>
                </a:lnTo>
                <a:lnTo>
                  <a:pt x="0" y="0"/>
                </a:lnTo>
                <a:close/>
              </a:path>
            </a:pathLst>
          </a:custGeom>
          <a:blipFill>
            <a:blip r:embed="rId5"/>
            <a:stretch>
              <a:fillRect l="0" t="0" r="0" b="0"/>
            </a:stretch>
          </a:blipFill>
        </p:spPr>
      </p:sp>
      <p:sp>
        <p:nvSpPr>
          <p:cNvPr name="TextBox 15" id="15"/>
          <p:cNvSpPr txBox="true"/>
          <p:nvPr/>
        </p:nvSpPr>
        <p:spPr>
          <a:xfrm rot="0">
            <a:off x="9202504" y="3367428"/>
            <a:ext cx="9102980"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3: Configuring the development environment</a:t>
            </a:r>
          </a:p>
        </p:txBody>
      </p:sp>
      <p:sp>
        <p:nvSpPr>
          <p:cNvPr name="TextBox 16" id="16"/>
          <p:cNvSpPr txBox="true"/>
          <p:nvPr/>
        </p:nvSpPr>
        <p:spPr>
          <a:xfrm rot="0">
            <a:off x="174919" y="3367428"/>
            <a:ext cx="9562878"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2: Creating and configuring the Amazon RDS database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3: DECOUPLING THE APPLICATION COMPONENTS</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12</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17933" y="4413463"/>
            <a:ext cx="7326894" cy="3581019"/>
          </a:xfrm>
          <a:custGeom>
            <a:avLst/>
            <a:gdLst/>
            <a:ahLst/>
            <a:cxnLst/>
            <a:rect r="r" b="b" t="t" l="l"/>
            <a:pathLst>
              <a:path h="3581019" w="7326894">
                <a:moveTo>
                  <a:pt x="0" y="0"/>
                </a:moveTo>
                <a:lnTo>
                  <a:pt x="7326894" y="0"/>
                </a:lnTo>
                <a:lnTo>
                  <a:pt x="7326894" y="3581020"/>
                </a:lnTo>
                <a:lnTo>
                  <a:pt x="0" y="3581020"/>
                </a:lnTo>
                <a:lnTo>
                  <a:pt x="0" y="0"/>
                </a:lnTo>
                <a:close/>
              </a:path>
            </a:pathLst>
          </a:custGeom>
          <a:blipFill>
            <a:blip r:embed="rId4"/>
            <a:stretch>
              <a:fillRect l="0" t="0" r="0" b="0"/>
            </a:stretch>
          </a:blipFill>
        </p:spPr>
      </p:sp>
      <p:sp>
        <p:nvSpPr>
          <p:cNvPr name="Freeform 14" id="14"/>
          <p:cNvSpPr/>
          <p:nvPr/>
        </p:nvSpPr>
        <p:spPr>
          <a:xfrm flipH="false" flipV="false" rot="0">
            <a:off x="9391103" y="4493398"/>
            <a:ext cx="7351358" cy="3501084"/>
          </a:xfrm>
          <a:custGeom>
            <a:avLst/>
            <a:gdLst/>
            <a:ahLst/>
            <a:cxnLst/>
            <a:rect r="r" b="b" t="t" l="l"/>
            <a:pathLst>
              <a:path h="3501084" w="7351358">
                <a:moveTo>
                  <a:pt x="0" y="0"/>
                </a:moveTo>
                <a:lnTo>
                  <a:pt x="7351359" y="0"/>
                </a:lnTo>
                <a:lnTo>
                  <a:pt x="7351359" y="3501085"/>
                </a:lnTo>
                <a:lnTo>
                  <a:pt x="0" y="3501085"/>
                </a:lnTo>
                <a:lnTo>
                  <a:pt x="0" y="0"/>
                </a:lnTo>
                <a:close/>
              </a:path>
            </a:pathLst>
          </a:custGeom>
          <a:blipFill>
            <a:blip r:embed="rId5"/>
            <a:stretch>
              <a:fillRect l="0" t="0" r="0" b="0"/>
            </a:stretch>
          </a:blipFill>
        </p:spPr>
      </p:sp>
      <p:sp>
        <p:nvSpPr>
          <p:cNvPr name="TextBox 15" id="15"/>
          <p:cNvSpPr txBox="true"/>
          <p:nvPr/>
        </p:nvSpPr>
        <p:spPr>
          <a:xfrm rot="0">
            <a:off x="-418878" y="2996733"/>
            <a:ext cx="9562878"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4: Provisioning Secrets Manager</a:t>
            </a:r>
          </a:p>
        </p:txBody>
      </p:sp>
      <p:sp>
        <p:nvSpPr>
          <p:cNvPr name="TextBox 16" id="16"/>
          <p:cNvSpPr txBox="true"/>
          <p:nvPr/>
        </p:nvSpPr>
        <p:spPr>
          <a:xfrm rot="0">
            <a:off x="9144000" y="3126318"/>
            <a:ext cx="9562878" cy="1287145"/>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5: Provisioning a new instance for the</a:t>
            </a:r>
          </a:p>
          <a:p>
            <a:pPr algn="ctr">
              <a:lnSpc>
                <a:spcPts val="5179"/>
              </a:lnSpc>
              <a:spcBef>
                <a:spcPct val="0"/>
              </a:spcBef>
            </a:pPr>
            <a:r>
              <a:rPr lang="en-US" sz="3699">
                <a:solidFill>
                  <a:srgbClr val="000000"/>
                </a:solidFill>
                <a:latin typeface="Alatsi"/>
                <a:ea typeface="Alatsi"/>
                <a:cs typeface="Alatsi"/>
                <a:sym typeface="Alatsi"/>
              </a:rPr>
              <a:t>web server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3: DECOUPLING THE APPLICATION COMPONENTS</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13</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4919" y="3994222"/>
            <a:ext cx="7881195" cy="3891340"/>
          </a:xfrm>
          <a:custGeom>
            <a:avLst/>
            <a:gdLst/>
            <a:ahLst/>
            <a:cxnLst/>
            <a:rect r="r" b="b" t="t" l="l"/>
            <a:pathLst>
              <a:path h="3891340" w="7881195">
                <a:moveTo>
                  <a:pt x="0" y="0"/>
                </a:moveTo>
                <a:lnTo>
                  <a:pt x="7881195" y="0"/>
                </a:lnTo>
                <a:lnTo>
                  <a:pt x="7881195" y="3891340"/>
                </a:lnTo>
                <a:lnTo>
                  <a:pt x="0" y="3891340"/>
                </a:lnTo>
                <a:lnTo>
                  <a:pt x="0" y="0"/>
                </a:lnTo>
                <a:close/>
              </a:path>
            </a:pathLst>
          </a:custGeom>
          <a:blipFill>
            <a:blip r:embed="rId4"/>
            <a:stretch>
              <a:fillRect l="0" t="0" r="0" b="0"/>
            </a:stretch>
          </a:blipFill>
        </p:spPr>
      </p:sp>
      <p:sp>
        <p:nvSpPr>
          <p:cNvPr name="Freeform 14" id="14"/>
          <p:cNvSpPr/>
          <p:nvPr/>
        </p:nvSpPr>
        <p:spPr>
          <a:xfrm flipH="false" flipV="false" rot="0">
            <a:off x="8972406" y="3974854"/>
            <a:ext cx="7668055" cy="3910708"/>
          </a:xfrm>
          <a:custGeom>
            <a:avLst/>
            <a:gdLst/>
            <a:ahLst/>
            <a:cxnLst/>
            <a:rect r="r" b="b" t="t" l="l"/>
            <a:pathLst>
              <a:path h="3910708" w="7668055">
                <a:moveTo>
                  <a:pt x="0" y="0"/>
                </a:moveTo>
                <a:lnTo>
                  <a:pt x="7668055" y="0"/>
                </a:lnTo>
                <a:lnTo>
                  <a:pt x="7668055" y="3910708"/>
                </a:lnTo>
                <a:lnTo>
                  <a:pt x="0" y="3910708"/>
                </a:lnTo>
                <a:lnTo>
                  <a:pt x="0" y="0"/>
                </a:lnTo>
                <a:close/>
              </a:path>
            </a:pathLst>
          </a:custGeom>
          <a:blipFill>
            <a:blip r:embed="rId5"/>
            <a:stretch>
              <a:fillRect l="0" t="0" r="0" b="0"/>
            </a:stretch>
          </a:blipFill>
        </p:spPr>
      </p:sp>
      <p:sp>
        <p:nvSpPr>
          <p:cNvPr name="TextBox 15" id="15"/>
          <p:cNvSpPr txBox="true"/>
          <p:nvPr/>
        </p:nvSpPr>
        <p:spPr>
          <a:xfrm rot="0">
            <a:off x="-948920" y="2954727"/>
            <a:ext cx="9562878"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6: Migrating the database</a:t>
            </a:r>
          </a:p>
        </p:txBody>
      </p:sp>
      <p:sp>
        <p:nvSpPr>
          <p:cNvPr name="TextBox 16" id="16"/>
          <p:cNvSpPr txBox="true"/>
          <p:nvPr/>
        </p:nvSpPr>
        <p:spPr>
          <a:xfrm rot="0">
            <a:off x="7858889" y="2954727"/>
            <a:ext cx="9562878"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7: Testing the application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82348" y="1567195"/>
            <a:ext cx="1292605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4: IMPLEMENTING HIGH AVAILABILITY AND SCALABILITY</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14</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57832" y="4913840"/>
            <a:ext cx="7538260" cy="3684324"/>
          </a:xfrm>
          <a:custGeom>
            <a:avLst/>
            <a:gdLst/>
            <a:ahLst/>
            <a:cxnLst/>
            <a:rect r="r" b="b" t="t" l="l"/>
            <a:pathLst>
              <a:path h="3684324" w="7538260">
                <a:moveTo>
                  <a:pt x="0" y="0"/>
                </a:moveTo>
                <a:lnTo>
                  <a:pt x="7538260" y="0"/>
                </a:lnTo>
                <a:lnTo>
                  <a:pt x="7538260" y="3684325"/>
                </a:lnTo>
                <a:lnTo>
                  <a:pt x="0" y="3684325"/>
                </a:lnTo>
                <a:lnTo>
                  <a:pt x="0" y="0"/>
                </a:lnTo>
                <a:close/>
              </a:path>
            </a:pathLst>
          </a:custGeom>
          <a:blipFill>
            <a:blip r:embed="rId4"/>
            <a:stretch>
              <a:fillRect l="0" t="0" r="0" b="0"/>
            </a:stretch>
          </a:blipFill>
        </p:spPr>
      </p:sp>
      <p:sp>
        <p:nvSpPr>
          <p:cNvPr name="Freeform 14" id="14"/>
          <p:cNvSpPr/>
          <p:nvPr/>
        </p:nvSpPr>
        <p:spPr>
          <a:xfrm flipH="false" flipV="false" rot="0">
            <a:off x="9810284" y="4862646"/>
            <a:ext cx="7611483" cy="3786713"/>
          </a:xfrm>
          <a:custGeom>
            <a:avLst/>
            <a:gdLst/>
            <a:ahLst/>
            <a:cxnLst/>
            <a:rect r="r" b="b" t="t" l="l"/>
            <a:pathLst>
              <a:path h="3786713" w="7611483">
                <a:moveTo>
                  <a:pt x="0" y="0"/>
                </a:moveTo>
                <a:lnTo>
                  <a:pt x="7611483" y="0"/>
                </a:lnTo>
                <a:lnTo>
                  <a:pt x="7611483" y="3786713"/>
                </a:lnTo>
                <a:lnTo>
                  <a:pt x="0" y="3786713"/>
                </a:lnTo>
                <a:lnTo>
                  <a:pt x="0" y="0"/>
                </a:lnTo>
                <a:close/>
              </a:path>
            </a:pathLst>
          </a:custGeom>
          <a:blipFill>
            <a:blip r:embed="rId5"/>
            <a:stretch>
              <a:fillRect l="0" t="0" r="0" b="0"/>
            </a:stretch>
          </a:blipFill>
        </p:spPr>
      </p:sp>
      <p:sp>
        <p:nvSpPr>
          <p:cNvPr name="TextBox 15" id="15"/>
          <p:cNvSpPr txBox="true"/>
          <p:nvPr/>
        </p:nvSpPr>
        <p:spPr>
          <a:xfrm rot="0">
            <a:off x="9202504" y="3367428"/>
            <a:ext cx="9102980"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2: Implementing Amazon EC2 Auto Scaling</a:t>
            </a:r>
          </a:p>
        </p:txBody>
      </p:sp>
      <p:sp>
        <p:nvSpPr>
          <p:cNvPr name="TextBox 16" id="16"/>
          <p:cNvSpPr txBox="true"/>
          <p:nvPr/>
        </p:nvSpPr>
        <p:spPr>
          <a:xfrm rot="0">
            <a:off x="174919" y="3367428"/>
            <a:ext cx="9562878"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1: Creating an Application Load Balancer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82348" y="1567195"/>
            <a:ext cx="1292605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4: IMPLEMENTING HIGH AVAILABILITY AND SCALABILITY</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15</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4919" y="4642609"/>
            <a:ext cx="6942681" cy="3575481"/>
          </a:xfrm>
          <a:custGeom>
            <a:avLst/>
            <a:gdLst/>
            <a:ahLst/>
            <a:cxnLst/>
            <a:rect r="r" b="b" t="t" l="l"/>
            <a:pathLst>
              <a:path h="3575481" w="6942681">
                <a:moveTo>
                  <a:pt x="0" y="0"/>
                </a:moveTo>
                <a:lnTo>
                  <a:pt x="6942681" y="0"/>
                </a:lnTo>
                <a:lnTo>
                  <a:pt x="6942681" y="3575481"/>
                </a:lnTo>
                <a:lnTo>
                  <a:pt x="0" y="3575481"/>
                </a:lnTo>
                <a:lnTo>
                  <a:pt x="0" y="0"/>
                </a:lnTo>
                <a:close/>
              </a:path>
            </a:pathLst>
          </a:custGeom>
          <a:blipFill>
            <a:blip r:embed="rId4"/>
            <a:stretch>
              <a:fillRect l="0" t="0" r="0" b="0"/>
            </a:stretch>
          </a:blipFill>
        </p:spPr>
      </p:sp>
      <p:sp>
        <p:nvSpPr>
          <p:cNvPr name="Freeform 14" id="14"/>
          <p:cNvSpPr/>
          <p:nvPr/>
        </p:nvSpPr>
        <p:spPr>
          <a:xfrm flipH="false" flipV="false" rot="0">
            <a:off x="9624261" y="4642609"/>
            <a:ext cx="7016200" cy="3429168"/>
          </a:xfrm>
          <a:custGeom>
            <a:avLst/>
            <a:gdLst/>
            <a:ahLst/>
            <a:cxnLst/>
            <a:rect r="r" b="b" t="t" l="l"/>
            <a:pathLst>
              <a:path h="3429168" w="7016200">
                <a:moveTo>
                  <a:pt x="0" y="0"/>
                </a:moveTo>
                <a:lnTo>
                  <a:pt x="7016200" y="0"/>
                </a:lnTo>
                <a:lnTo>
                  <a:pt x="7016200" y="3429167"/>
                </a:lnTo>
                <a:lnTo>
                  <a:pt x="0" y="3429167"/>
                </a:lnTo>
                <a:lnTo>
                  <a:pt x="0" y="0"/>
                </a:lnTo>
                <a:close/>
              </a:path>
            </a:pathLst>
          </a:custGeom>
          <a:blipFill>
            <a:blip r:embed="rId5"/>
            <a:stretch>
              <a:fillRect l="0" t="0" r="0" b="0"/>
            </a:stretch>
          </a:blipFill>
        </p:spPr>
      </p:sp>
      <p:sp>
        <p:nvSpPr>
          <p:cNvPr name="TextBox 15" id="15"/>
          <p:cNvSpPr txBox="true"/>
          <p:nvPr/>
        </p:nvSpPr>
        <p:spPr>
          <a:xfrm rot="0">
            <a:off x="-1153449" y="3393564"/>
            <a:ext cx="9562878"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3: Accessing the application</a:t>
            </a:r>
          </a:p>
        </p:txBody>
      </p:sp>
      <p:sp>
        <p:nvSpPr>
          <p:cNvPr name="TextBox 16" id="16"/>
          <p:cNvSpPr txBox="true"/>
          <p:nvPr/>
        </p:nvSpPr>
        <p:spPr>
          <a:xfrm rot="0">
            <a:off x="8573556" y="3454931"/>
            <a:ext cx="9562878"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4: Load testing the application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899340" y="866775"/>
            <a:ext cx="1045121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SECOND PROJECT</a:t>
            </a:r>
          </a:p>
        </p:txBody>
      </p:sp>
      <p:sp>
        <p:nvSpPr>
          <p:cNvPr name="TextBox 3" id="3"/>
          <p:cNvSpPr txBox="true"/>
          <p:nvPr/>
        </p:nvSpPr>
        <p:spPr>
          <a:xfrm rot="0">
            <a:off x="2452253" y="2883406"/>
            <a:ext cx="14188208" cy="5203628"/>
          </a:xfrm>
          <a:prstGeom prst="rect">
            <a:avLst/>
          </a:prstGeom>
        </p:spPr>
        <p:txBody>
          <a:bodyPr anchor="t" rtlCol="false" tIns="0" lIns="0" bIns="0" rIns="0">
            <a:spAutoFit/>
          </a:bodyPr>
          <a:lstStyle/>
          <a:p>
            <a:pPr algn="l">
              <a:lnSpc>
                <a:spcPts val="5192"/>
              </a:lnSpc>
            </a:pPr>
            <a:r>
              <a:rPr lang="en-US" sz="3709">
                <a:solidFill>
                  <a:srgbClr val="000000"/>
                </a:solidFill>
                <a:latin typeface="Alatsi"/>
                <a:ea typeface="Alatsi"/>
                <a:cs typeface="Alatsi"/>
                <a:sym typeface="Alatsi"/>
              </a:rPr>
              <a:t>The objective of this project is to enhance the security and monitoring capabilities of AnyCompany Financial Bank's AWS cloud infrastructure. With the increasing importance of data protection, network security, and compliance with regulatory standards, this initiative focuses on implementing best practices that align with the AWS Well-Architected Framework. By the end of the project, the bank will have a robust security posture, ensuring the protection of sensitive information and resources.</a:t>
            </a:r>
          </a:p>
        </p:txBody>
      </p:sp>
      <p:sp>
        <p:nvSpPr>
          <p:cNvPr name="TextBox 4" id="4"/>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5" id="5"/>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6" id="6"/>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16</a:t>
              </a:r>
            </a:p>
          </p:txBody>
        </p:sp>
      </p:grpSp>
      <p:sp>
        <p:nvSpPr>
          <p:cNvPr name="Freeform 12" id="12"/>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221027" y="3528010"/>
            <a:ext cx="503827" cy="503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221027" y="6495889"/>
            <a:ext cx="503827" cy="5038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53582" y="3425276"/>
            <a:ext cx="503827" cy="5038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253582" y="6393155"/>
            <a:ext cx="503827" cy="5038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724855" y="597405"/>
            <a:ext cx="12783007" cy="3330816"/>
          </a:xfrm>
          <a:prstGeom prst="rect">
            <a:avLst/>
          </a:prstGeom>
        </p:spPr>
        <p:txBody>
          <a:bodyPr anchor="t" rtlCol="false" tIns="0" lIns="0" bIns="0" rIns="0">
            <a:spAutoFit/>
          </a:bodyPr>
          <a:lstStyle/>
          <a:p>
            <a:pPr algn="ctr">
              <a:lnSpc>
                <a:spcPts val="10168"/>
              </a:lnSpc>
            </a:pPr>
            <a:r>
              <a:rPr lang="en-US" sz="7262">
                <a:solidFill>
                  <a:srgbClr val="000000"/>
                </a:solidFill>
                <a:latin typeface="Alatsi"/>
                <a:ea typeface="Alatsi"/>
                <a:cs typeface="Alatsi"/>
                <a:sym typeface="Alatsi"/>
              </a:rPr>
              <a:t>KEY DELIVERABLES AND MILESTONES</a:t>
            </a:r>
          </a:p>
          <a:p>
            <a:pPr algn="ctr">
              <a:lnSpc>
                <a:spcPts val="6101"/>
              </a:lnSpc>
            </a:pPr>
          </a:p>
        </p:txBody>
      </p:sp>
      <p:sp>
        <p:nvSpPr>
          <p:cNvPr name="TextBox 18" id="18"/>
          <p:cNvSpPr txBox="true"/>
          <p:nvPr/>
        </p:nvSpPr>
        <p:spPr>
          <a:xfrm rot="0">
            <a:off x="2928027" y="3339551"/>
            <a:ext cx="6442963" cy="1623695"/>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Securing Data in Amazon S3</a:t>
            </a:r>
          </a:p>
        </p:txBody>
      </p:sp>
      <p:sp>
        <p:nvSpPr>
          <p:cNvPr name="TextBox 19" id="19"/>
          <p:cNvSpPr txBox="true"/>
          <p:nvPr/>
        </p:nvSpPr>
        <p:spPr>
          <a:xfrm rot="-5400000">
            <a:off x="-2237094"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TextBox 20" id="20"/>
          <p:cNvSpPr txBox="true"/>
          <p:nvPr/>
        </p:nvSpPr>
        <p:spPr>
          <a:xfrm rot="0">
            <a:off x="2928027" y="6307430"/>
            <a:ext cx="7125530" cy="1623695"/>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Securing AWS Resources with AWS KMS</a:t>
            </a:r>
          </a:p>
        </p:txBody>
      </p:sp>
      <p:sp>
        <p:nvSpPr>
          <p:cNvPr name="TextBox 21" id="21"/>
          <p:cNvSpPr txBox="true"/>
          <p:nvPr/>
        </p:nvSpPr>
        <p:spPr>
          <a:xfrm rot="0">
            <a:off x="10960581" y="3236817"/>
            <a:ext cx="6820768"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Securing VPCs</a:t>
            </a:r>
          </a:p>
        </p:txBody>
      </p:sp>
      <p:sp>
        <p:nvSpPr>
          <p:cNvPr name="TextBox 22" id="22"/>
          <p:cNvSpPr txBox="true"/>
          <p:nvPr/>
        </p:nvSpPr>
        <p:spPr>
          <a:xfrm rot="0">
            <a:off x="10960581" y="6204696"/>
            <a:ext cx="6820768"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Monitoring and Logging</a:t>
            </a:r>
          </a:p>
        </p:txBody>
      </p:sp>
      <p:sp>
        <p:nvSpPr>
          <p:cNvPr name="AutoShape 23" id="23"/>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4" id="24"/>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5" id="25"/>
          <p:cNvGrpSpPr/>
          <p:nvPr/>
        </p:nvGrpSpPr>
        <p:grpSpPr>
          <a:xfrm rot="0">
            <a:off x="15859155" y="0"/>
            <a:ext cx="1562612" cy="1673225"/>
            <a:chOff x="0" y="0"/>
            <a:chExt cx="2083482" cy="2230967"/>
          </a:xfrm>
        </p:grpSpPr>
        <p:grpSp>
          <p:nvGrpSpPr>
            <p:cNvPr name="Group 26" id="26"/>
            <p:cNvGrpSpPr/>
            <p:nvPr/>
          </p:nvGrpSpPr>
          <p:grpSpPr>
            <a:xfrm rot="0">
              <a:off x="75599" y="0"/>
              <a:ext cx="1932284" cy="2230967"/>
              <a:chOff x="0" y="0"/>
              <a:chExt cx="703982" cy="812800"/>
            </a:xfrm>
          </p:grpSpPr>
          <p:sp>
            <p:nvSpPr>
              <p:cNvPr name="Freeform 27" id="2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8" id="2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17</a:t>
              </a:r>
            </a:p>
          </p:txBody>
        </p:sp>
      </p:grpSp>
      <p:sp>
        <p:nvSpPr>
          <p:cNvPr name="Freeform 30" id="30"/>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1: SECURING DATA IN AMAZON S3</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18</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07023" y="5160342"/>
            <a:ext cx="6650992" cy="3250672"/>
          </a:xfrm>
          <a:custGeom>
            <a:avLst/>
            <a:gdLst/>
            <a:ahLst/>
            <a:cxnLst/>
            <a:rect r="r" b="b" t="t" l="l"/>
            <a:pathLst>
              <a:path h="3250672" w="6650992">
                <a:moveTo>
                  <a:pt x="0" y="0"/>
                </a:moveTo>
                <a:lnTo>
                  <a:pt x="6650992" y="0"/>
                </a:lnTo>
                <a:lnTo>
                  <a:pt x="6650992" y="3250672"/>
                </a:lnTo>
                <a:lnTo>
                  <a:pt x="0" y="3250672"/>
                </a:lnTo>
                <a:lnTo>
                  <a:pt x="0" y="0"/>
                </a:lnTo>
                <a:close/>
              </a:path>
            </a:pathLst>
          </a:custGeom>
          <a:blipFill>
            <a:blip r:embed="rId4"/>
            <a:stretch>
              <a:fillRect l="0" t="0" r="0" b="0"/>
            </a:stretch>
          </a:blipFill>
        </p:spPr>
      </p:sp>
      <p:sp>
        <p:nvSpPr>
          <p:cNvPr name="Freeform 14" id="14"/>
          <p:cNvSpPr/>
          <p:nvPr/>
        </p:nvSpPr>
        <p:spPr>
          <a:xfrm flipH="false" flipV="false" rot="0">
            <a:off x="9202504" y="5046564"/>
            <a:ext cx="6991414" cy="3478228"/>
          </a:xfrm>
          <a:custGeom>
            <a:avLst/>
            <a:gdLst/>
            <a:ahLst/>
            <a:cxnLst/>
            <a:rect r="r" b="b" t="t" l="l"/>
            <a:pathLst>
              <a:path h="3478228" w="6991414">
                <a:moveTo>
                  <a:pt x="0" y="0"/>
                </a:moveTo>
                <a:lnTo>
                  <a:pt x="6991414" y="0"/>
                </a:lnTo>
                <a:lnTo>
                  <a:pt x="6991414" y="3478229"/>
                </a:lnTo>
                <a:lnTo>
                  <a:pt x="0" y="3478229"/>
                </a:lnTo>
                <a:lnTo>
                  <a:pt x="0" y="0"/>
                </a:lnTo>
                <a:close/>
              </a:path>
            </a:pathLst>
          </a:custGeom>
          <a:blipFill>
            <a:blip r:embed="rId5"/>
            <a:stretch>
              <a:fillRect l="0" t="0" r="0" b="0"/>
            </a:stretch>
          </a:blipFill>
        </p:spPr>
      </p:sp>
      <p:sp>
        <p:nvSpPr>
          <p:cNvPr name="TextBox 15" id="15"/>
          <p:cNvSpPr txBox="true"/>
          <p:nvPr/>
        </p:nvSpPr>
        <p:spPr>
          <a:xfrm rot="0">
            <a:off x="9202504" y="3367428"/>
            <a:ext cx="9102980"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1.2: Enable versioning and object-level logging on a bucket</a:t>
            </a:r>
          </a:p>
        </p:txBody>
      </p:sp>
      <p:sp>
        <p:nvSpPr>
          <p:cNvPr name="TextBox 16" id="16"/>
          <p:cNvSpPr txBox="true"/>
          <p:nvPr/>
        </p:nvSpPr>
        <p:spPr>
          <a:xfrm rot="0">
            <a:off x="174919" y="3367428"/>
            <a:ext cx="9027585"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1.1: Create a bucket, apply a bucket policy, and test access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OVERVIEW</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TextBox 4" id="4"/>
          <p:cNvSpPr txBox="true"/>
          <p:nvPr/>
        </p:nvSpPr>
        <p:spPr>
          <a:xfrm rot="0">
            <a:off x="1221986" y="3345501"/>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Abstract</a:t>
            </a:r>
          </a:p>
        </p:txBody>
      </p:sp>
      <p:sp>
        <p:nvSpPr>
          <p:cNvPr name="TextBox 5" id="5"/>
          <p:cNvSpPr txBox="true"/>
          <p:nvPr/>
        </p:nvSpPr>
        <p:spPr>
          <a:xfrm rot="0">
            <a:off x="1221986" y="4513580"/>
            <a:ext cx="5448234" cy="1037590"/>
          </a:xfrm>
          <a:prstGeom prst="rect">
            <a:avLst/>
          </a:prstGeom>
        </p:spPr>
        <p:txBody>
          <a:bodyPr anchor="t" rtlCol="false" tIns="0" lIns="0" bIns="0" rIns="0">
            <a:spAutoFit/>
          </a:bodyPr>
          <a:lstStyle/>
          <a:p>
            <a:pPr algn="l" marL="798829" indent="-399415" lvl="1">
              <a:lnSpc>
                <a:spcPts val="4069"/>
              </a:lnSpc>
              <a:buFont typeface="Arial"/>
              <a:buChar char="•"/>
            </a:pPr>
            <a:r>
              <a:rPr lang="en-US" sz="3699">
                <a:solidFill>
                  <a:srgbClr val="000000"/>
                </a:solidFill>
                <a:latin typeface="Alatsi"/>
                <a:ea typeface="Alatsi"/>
                <a:cs typeface="Alatsi"/>
                <a:sym typeface="Alatsi"/>
              </a:rPr>
              <a:t>Key Deliverables and Milestones</a:t>
            </a:r>
          </a:p>
        </p:txBody>
      </p:sp>
      <p:sp>
        <p:nvSpPr>
          <p:cNvPr name="TextBox 6" id="6"/>
          <p:cNvSpPr txBox="true"/>
          <p:nvPr/>
        </p:nvSpPr>
        <p:spPr>
          <a:xfrm rot="0">
            <a:off x="1202936" y="5769780"/>
            <a:ext cx="5241454"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Achivments</a:t>
            </a:r>
          </a:p>
        </p:txBody>
      </p:sp>
      <p:sp>
        <p:nvSpPr>
          <p:cNvPr name="TextBox 7" id="7"/>
          <p:cNvSpPr txBox="true"/>
          <p:nvPr/>
        </p:nvSpPr>
        <p:spPr>
          <a:xfrm rot="0">
            <a:off x="6444390"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Introduction</a:t>
            </a:r>
          </a:p>
        </p:txBody>
      </p:sp>
      <p:sp>
        <p:nvSpPr>
          <p:cNvPr name="TextBox 8" id="8"/>
          <p:cNvSpPr txBox="true"/>
          <p:nvPr/>
        </p:nvSpPr>
        <p:spPr>
          <a:xfrm rot="0">
            <a:off x="6444390" y="4408805"/>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second project</a:t>
            </a:r>
          </a:p>
        </p:txBody>
      </p:sp>
      <p:sp>
        <p:nvSpPr>
          <p:cNvPr name="TextBox 9" id="9"/>
          <p:cNvSpPr txBox="true"/>
          <p:nvPr/>
        </p:nvSpPr>
        <p:spPr>
          <a:xfrm rot="0">
            <a:off x="6444390" y="5793762"/>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Any Questions</a:t>
            </a:r>
          </a:p>
        </p:txBody>
      </p:sp>
      <p:sp>
        <p:nvSpPr>
          <p:cNvPr name="TextBox 10" id="10"/>
          <p:cNvSpPr txBox="true"/>
          <p:nvPr/>
        </p:nvSpPr>
        <p:spPr>
          <a:xfrm rot="0">
            <a:off x="11890224"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First Project</a:t>
            </a:r>
          </a:p>
        </p:txBody>
      </p:sp>
      <p:sp>
        <p:nvSpPr>
          <p:cNvPr name="TextBox 11" id="11"/>
          <p:cNvSpPr txBox="true"/>
          <p:nvPr/>
        </p:nvSpPr>
        <p:spPr>
          <a:xfrm rot="0">
            <a:off x="11890224" y="4485005"/>
            <a:ext cx="5531542" cy="1104773"/>
          </a:xfrm>
          <a:prstGeom prst="rect">
            <a:avLst/>
          </a:prstGeom>
        </p:spPr>
        <p:txBody>
          <a:bodyPr anchor="t" rtlCol="false" tIns="0" lIns="0" bIns="0" rIns="0">
            <a:spAutoFit/>
          </a:bodyPr>
          <a:lstStyle/>
          <a:p>
            <a:pPr algn="l" marL="798829" indent="-399415" lvl="1">
              <a:lnSpc>
                <a:spcPts val="4365"/>
              </a:lnSpc>
              <a:buFont typeface="Arial"/>
              <a:buChar char="•"/>
            </a:pPr>
            <a:r>
              <a:rPr lang="en-US" sz="3699">
                <a:solidFill>
                  <a:srgbClr val="000000"/>
                </a:solidFill>
                <a:latin typeface="Alatsi"/>
                <a:ea typeface="Alatsi"/>
                <a:cs typeface="Alatsi"/>
                <a:sym typeface="Alatsi"/>
              </a:rPr>
              <a:t>Key Deliverables and Milestones</a:t>
            </a:r>
          </a:p>
        </p:txBody>
      </p:sp>
      <p:sp>
        <p:nvSpPr>
          <p:cNvPr name="TextBox 12" id="12"/>
          <p:cNvSpPr txBox="true"/>
          <p:nvPr/>
        </p:nvSpPr>
        <p:spPr>
          <a:xfrm rot="0">
            <a:off x="11890224" y="5793762"/>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Thank You</a:t>
            </a:r>
          </a:p>
        </p:txBody>
      </p:sp>
      <p:sp>
        <p:nvSpPr>
          <p:cNvPr name="AutoShape 13" id="1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4" id="14"/>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5" id="15"/>
          <p:cNvGrpSpPr/>
          <p:nvPr/>
        </p:nvGrpSpPr>
        <p:grpSpPr>
          <a:xfrm rot="0">
            <a:off x="15859155" y="0"/>
            <a:ext cx="1562612" cy="1673225"/>
            <a:chOff x="0" y="0"/>
            <a:chExt cx="2083482" cy="2230967"/>
          </a:xfrm>
        </p:grpSpPr>
        <p:grpSp>
          <p:nvGrpSpPr>
            <p:cNvPr name="Group 16" id="16"/>
            <p:cNvGrpSpPr/>
            <p:nvPr/>
          </p:nvGrpSpPr>
          <p:grpSpPr>
            <a:xfrm rot="0">
              <a:off x="75599" y="0"/>
              <a:ext cx="1932284" cy="2230967"/>
              <a:chOff x="0" y="0"/>
              <a:chExt cx="703982" cy="812800"/>
            </a:xfrm>
          </p:grpSpPr>
          <p:sp>
            <p:nvSpPr>
              <p:cNvPr name="Freeform 17" id="1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8" id="1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a:t>
              </a:r>
            </a:p>
          </p:txBody>
        </p:sp>
      </p:grpSp>
      <p:sp>
        <p:nvSpPr>
          <p:cNvPr name="Freeform 20" id="20"/>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1: SECURING DATA IN AMAZON S3</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19</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17933" y="4397162"/>
            <a:ext cx="7655694" cy="3808708"/>
          </a:xfrm>
          <a:custGeom>
            <a:avLst/>
            <a:gdLst/>
            <a:ahLst/>
            <a:cxnLst/>
            <a:rect r="r" b="b" t="t" l="l"/>
            <a:pathLst>
              <a:path h="3808708" w="7655694">
                <a:moveTo>
                  <a:pt x="0" y="0"/>
                </a:moveTo>
                <a:lnTo>
                  <a:pt x="7655695" y="0"/>
                </a:lnTo>
                <a:lnTo>
                  <a:pt x="7655695" y="3808707"/>
                </a:lnTo>
                <a:lnTo>
                  <a:pt x="0" y="3808707"/>
                </a:lnTo>
                <a:lnTo>
                  <a:pt x="0" y="0"/>
                </a:lnTo>
                <a:close/>
              </a:path>
            </a:pathLst>
          </a:custGeom>
          <a:blipFill>
            <a:blip r:embed="rId4"/>
            <a:stretch>
              <a:fillRect l="0" t="0" r="0" b="0"/>
            </a:stretch>
          </a:blipFill>
        </p:spPr>
      </p:sp>
      <p:sp>
        <p:nvSpPr>
          <p:cNvPr name="Freeform 14" id="14"/>
          <p:cNvSpPr/>
          <p:nvPr/>
        </p:nvSpPr>
        <p:spPr>
          <a:xfrm flipH="false" flipV="false" rot="0">
            <a:off x="9470104" y="4397162"/>
            <a:ext cx="7631103" cy="3729702"/>
          </a:xfrm>
          <a:custGeom>
            <a:avLst/>
            <a:gdLst/>
            <a:ahLst/>
            <a:cxnLst/>
            <a:rect r="r" b="b" t="t" l="l"/>
            <a:pathLst>
              <a:path h="3729702" w="7631103">
                <a:moveTo>
                  <a:pt x="0" y="0"/>
                </a:moveTo>
                <a:lnTo>
                  <a:pt x="7631103" y="0"/>
                </a:lnTo>
                <a:lnTo>
                  <a:pt x="7631103" y="3729701"/>
                </a:lnTo>
                <a:lnTo>
                  <a:pt x="0" y="3729701"/>
                </a:lnTo>
                <a:lnTo>
                  <a:pt x="0" y="0"/>
                </a:lnTo>
                <a:close/>
              </a:path>
            </a:pathLst>
          </a:custGeom>
          <a:blipFill>
            <a:blip r:embed="rId5"/>
            <a:stretch>
              <a:fillRect l="0" t="0" r="0" b="0"/>
            </a:stretch>
          </a:blipFill>
        </p:spPr>
      </p:sp>
      <p:sp>
        <p:nvSpPr>
          <p:cNvPr name="TextBox 15" id="15"/>
          <p:cNvSpPr txBox="true"/>
          <p:nvPr/>
        </p:nvSpPr>
        <p:spPr>
          <a:xfrm rot="0">
            <a:off x="201170" y="2865301"/>
            <a:ext cx="8942830" cy="1208011"/>
          </a:xfrm>
          <a:prstGeom prst="rect">
            <a:avLst/>
          </a:prstGeom>
        </p:spPr>
        <p:txBody>
          <a:bodyPr anchor="t" rtlCol="false" tIns="0" lIns="0" bIns="0" rIns="0">
            <a:spAutoFit/>
          </a:bodyPr>
          <a:lstStyle/>
          <a:p>
            <a:pPr algn="ctr">
              <a:lnSpc>
                <a:spcPts val="4844"/>
              </a:lnSpc>
              <a:spcBef>
                <a:spcPct val="0"/>
              </a:spcBef>
            </a:pPr>
            <a:r>
              <a:rPr lang="en-US" sz="3460">
                <a:solidFill>
                  <a:srgbClr val="000000"/>
                </a:solidFill>
                <a:latin typeface="Alatsi"/>
                <a:ea typeface="Alatsi"/>
                <a:cs typeface="Alatsi"/>
                <a:sym typeface="Alatsi"/>
              </a:rPr>
              <a:t>Task 1.3: Implement the S3 Inventory feature on a bucket</a:t>
            </a:r>
          </a:p>
        </p:txBody>
      </p:sp>
      <p:sp>
        <p:nvSpPr>
          <p:cNvPr name="TextBox 16" id="16"/>
          <p:cNvSpPr txBox="true"/>
          <p:nvPr/>
        </p:nvSpPr>
        <p:spPr>
          <a:xfrm rot="0">
            <a:off x="8972555" y="2865301"/>
            <a:ext cx="9562878"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1.4: Confirm that versioning works as intended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1: SECURING DATA IN AMAZON S3</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20</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79419" y="4315848"/>
            <a:ext cx="8315058" cy="4095166"/>
          </a:xfrm>
          <a:custGeom>
            <a:avLst/>
            <a:gdLst/>
            <a:ahLst/>
            <a:cxnLst/>
            <a:rect r="r" b="b" t="t" l="l"/>
            <a:pathLst>
              <a:path h="4095166" w="8315058">
                <a:moveTo>
                  <a:pt x="0" y="0"/>
                </a:moveTo>
                <a:lnTo>
                  <a:pt x="8315058" y="0"/>
                </a:lnTo>
                <a:lnTo>
                  <a:pt x="8315058" y="4095166"/>
                </a:lnTo>
                <a:lnTo>
                  <a:pt x="0" y="4095166"/>
                </a:lnTo>
                <a:lnTo>
                  <a:pt x="0" y="0"/>
                </a:lnTo>
                <a:close/>
              </a:path>
            </a:pathLst>
          </a:custGeom>
          <a:blipFill>
            <a:blip r:embed="rId4"/>
            <a:stretch>
              <a:fillRect l="0" t="0" r="0" b="0"/>
            </a:stretch>
          </a:blipFill>
        </p:spPr>
      </p:sp>
      <p:sp>
        <p:nvSpPr>
          <p:cNvPr name="Freeform 14" id="14"/>
          <p:cNvSpPr/>
          <p:nvPr/>
        </p:nvSpPr>
        <p:spPr>
          <a:xfrm flipH="false" flipV="false" rot="0">
            <a:off x="9409686" y="4315848"/>
            <a:ext cx="7636673" cy="4095166"/>
          </a:xfrm>
          <a:custGeom>
            <a:avLst/>
            <a:gdLst/>
            <a:ahLst/>
            <a:cxnLst/>
            <a:rect r="r" b="b" t="t" l="l"/>
            <a:pathLst>
              <a:path h="4095166" w="7636673">
                <a:moveTo>
                  <a:pt x="0" y="0"/>
                </a:moveTo>
                <a:lnTo>
                  <a:pt x="7636673" y="0"/>
                </a:lnTo>
                <a:lnTo>
                  <a:pt x="7636673" y="4095166"/>
                </a:lnTo>
                <a:lnTo>
                  <a:pt x="0" y="4095166"/>
                </a:lnTo>
                <a:lnTo>
                  <a:pt x="0" y="0"/>
                </a:lnTo>
                <a:close/>
              </a:path>
            </a:pathLst>
          </a:custGeom>
          <a:blipFill>
            <a:blip r:embed="rId5"/>
            <a:stretch>
              <a:fillRect l="0" t="0" r="0" b="0"/>
            </a:stretch>
          </a:blipFill>
        </p:spPr>
      </p:sp>
      <p:sp>
        <p:nvSpPr>
          <p:cNvPr name="TextBox 15" id="15"/>
          <p:cNvSpPr txBox="true"/>
          <p:nvPr/>
        </p:nvSpPr>
        <p:spPr>
          <a:xfrm rot="0">
            <a:off x="-144491" y="2546140"/>
            <a:ext cx="9562878" cy="1944370"/>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1.5: Confirm object-level logging and query the access logs by using Athena</a:t>
            </a:r>
          </a:p>
          <a:p>
            <a:pPr algn="ctr">
              <a:lnSpc>
                <a:spcPts val="5179"/>
              </a:lnSpc>
              <a:spcBef>
                <a:spcPct val="0"/>
              </a:spcBef>
            </a:pPr>
          </a:p>
        </p:txBody>
      </p:sp>
      <p:sp>
        <p:nvSpPr>
          <p:cNvPr name="TextBox 16" id="16"/>
          <p:cNvSpPr txBox="true"/>
          <p:nvPr/>
        </p:nvSpPr>
        <p:spPr>
          <a:xfrm rot="0">
            <a:off x="8553342" y="2546140"/>
            <a:ext cx="9562878" cy="1287145"/>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Cost assessment to secure Amazon S3</a:t>
            </a:r>
          </a:p>
          <a:p>
            <a:pPr algn="ctr">
              <a:lnSpc>
                <a:spcPts val="517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2: SECURING VPCS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21</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17141" y="4325489"/>
            <a:ext cx="7421273" cy="3636424"/>
          </a:xfrm>
          <a:custGeom>
            <a:avLst/>
            <a:gdLst/>
            <a:ahLst/>
            <a:cxnLst/>
            <a:rect r="r" b="b" t="t" l="l"/>
            <a:pathLst>
              <a:path h="3636424" w="7421273">
                <a:moveTo>
                  <a:pt x="0" y="0"/>
                </a:moveTo>
                <a:lnTo>
                  <a:pt x="7421273" y="0"/>
                </a:lnTo>
                <a:lnTo>
                  <a:pt x="7421273" y="3636423"/>
                </a:lnTo>
                <a:lnTo>
                  <a:pt x="0" y="3636423"/>
                </a:lnTo>
                <a:lnTo>
                  <a:pt x="0" y="0"/>
                </a:lnTo>
                <a:close/>
              </a:path>
            </a:pathLst>
          </a:custGeom>
          <a:blipFill>
            <a:blip r:embed="rId4"/>
            <a:stretch>
              <a:fillRect l="0" t="0" r="0" b="0"/>
            </a:stretch>
          </a:blipFill>
        </p:spPr>
      </p:sp>
      <p:sp>
        <p:nvSpPr>
          <p:cNvPr name="Freeform 14" id="14"/>
          <p:cNvSpPr/>
          <p:nvPr/>
        </p:nvSpPr>
        <p:spPr>
          <a:xfrm flipH="false" flipV="false" rot="0">
            <a:off x="9591508" y="4325489"/>
            <a:ext cx="7486754" cy="3724660"/>
          </a:xfrm>
          <a:custGeom>
            <a:avLst/>
            <a:gdLst/>
            <a:ahLst/>
            <a:cxnLst/>
            <a:rect r="r" b="b" t="t" l="l"/>
            <a:pathLst>
              <a:path h="3724660" w="7486754">
                <a:moveTo>
                  <a:pt x="0" y="0"/>
                </a:moveTo>
                <a:lnTo>
                  <a:pt x="7486754" y="0"/>
                </a:lnTo>
                <a:lnTo>
                  <a:pt x="7486754" y="3724660"/>
                </a:lnTo>
                <a:lnTo>
                  <a:pt x="0" y="3724660"/>
                </a:lnTo>
                <a:lnTo>
                  <a:pt x="0" y="0"/>
                </a:lnTo>
                <a:close/>
              </a:path>
            </a:pathLst>
          </a:custGeom>
          <a:blipFill>
            <a:blip r:embed="rId5"/>
            <a:stretch>
              <a:fillRect l="0" t="0" r="0" b="0"/>
            </a:stretch>
          </a:blipFill>
        </p:spPr>
      </p:sp>
      <p:sp>
        <p:nvSpPr>
          <p:cNvPr name="TextBox 15" id="15"/>
          <p:cNvSpPr txBox="true"/>
          <p:nvPr/>
        </p:nvSpPr>
        <p:spPr>
          <a:xfrm rot="0">
            <a:off x="9144000" y="2546140"/>
            <a:ext cx="9102980" cy="1287145"/>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2.2: Create a VPC flow log</a:t>
            </a:r>
          </a:p>
          <a:p>
            <a:pPr algn="ctr">
              <a:lnSpc>
                <a:spcPts val="5179"/>
              </a:lnSpc>
              <a:spcBef>
                <a:spcPct val="0"/>
              </a:spcBef>
            </a:pPr>
          </a:p>
        </p:txBody>
      </p:sp>
      <p:sp>
        <p:nvSpPr>
          <p:cNvPr name="TextBox 16" id="16"/>
          <p:cNvSpPr txBox="true"/>
          <p:nvPr/>
        </p:nvSpPr>
        <p:spPr>
          <a:xfrm rot="0">
            <a:off x="259674" y="2546140"/>
            <a:ext cx="9027585"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2.1: Review LabVPC and its associated resources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2: SECURING VPCS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22</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74238" y="4326827"/>
            <a:ext cx="8250884" cy="4084188"/>
          </a:xfrm>
          <a:custGeom>
            <a:avLst/>
            <a:gdLst/>
            <a:ahLst/>
            <a:cxnLst/>
            <a:rect r="r" b="b" t="t" l="l"/>
            <a:pathLst>
              <a:path h="4084188" w="8250884">
                <a:moveTo>
                  <a:pt x="0" y="0"/>
                </a:moveTo>
                <a:lnTo>
                  <a:pt x="8250884" y="0"/>
                </a:lnTo>
                <a:lnTo>
                  <a:pt x="8250884" y="4084187"/>
                </a:lnTo>
                <a:lnTo>
                  <a:pt x="0" y="4084187"/>
                </a:lnTo>
                <a:lnTo>
                  <a:pt x="0" y="0"/>
                </a:lnTo>
                <a:close/>
              </a:path>
            </a:pathLst>
          </a:custGeom>
          <a:blipFill>
            <a:blip r:embed="rId4"/>
            <a:stretch>
              <a:fillRect l="0" t="0" r="0" b="0"/>
            </a:stretch>
          </a:blipFill>
        </p:spPr>
      </p:sp>
      <p:sp>
        <p:nvSpPr>
          <p:cNvPr name="Freeform 14" id="14"/>
          <p:cNvSpPr/>
          <p:nvPr/>
        </p:nvSpPr>
        <p:spPr>
          <a:xfrm flipH="false" flipV="false" rot="0">
            <a:off x="9144000" y="4326827"/>
            <a:ext cx="7810281" cy="3856326"/>
          </a:xfrm>
          <a:custGeom>
            <a:avLst/>
            <a:gdLst/>
            <a:ahLst/>
            <a:cxnLst/>
            <a:rect r="r" b="b" t="t" l="l"/>
            <a:pathLst>
              <a:path h="3856326" w="7810281">
                <a:moveTo>
                  <a:pt x="0" y="0"/>
                </a:moveTo>
                <a:lnTo>
                  <a:pt x="7810281" y="0"/>
                </a:lnTo>
                <a:lnTo>
                  <a:pt x="7810281" y="3856326"/>
                </a:lnTo>
                <a:lnTo>
                  <a:pt x="0" y="3856326"/>
                </a:lnTo>
                <a:lnTo>
                  <a:pt x="0" y="0"/>
                </a:lnTo>
                <a:close/>
              </a:path>
            </a:pathLst>
          </a:custGeom>
          <a:blipFill>
            <a:blip r:embed="rId5"/>
            <a:stretch>
              <a:fillRect l="0" t="0" r="0" b="0"/>
            </a:stretch>
          </a:blipFill>
        </p:spPr>
      </p:sp>
      <p:sp>
        <p:nvSpPr>
          <p:cNvPr name="TextBox 15" id="15"/>
          <p:cNvSpPr txBox="true"/>
          <p:nvPr/>
        </p:nvSpPr>
        <p:spPr>
          <a:xfrm rot="0">
            <a:off x="174919" y="2414275"/>
            <a:ext cx="8942830" cy="2437233"/>
          </a:xfrm>
          <a:prstGeom prst="rect">
            <a:avLst/>
          </a:prstGeom>
        </p:spPr>
        <p:txBody>
          <a:bodyPr anchor="t" rtlCol="false" tIns="0" lIns="0" bIns="0" rIns="0">
            <a:spAutoFit/>
          </a:bodyPr>
          <a:lstStyle/>
          <a:p>
            <a:pPr algn="ctr">
              <a:lnSpc>
                <a:spcPts val="4844"/>
              </a:lnSpc>
            </a:pPr>
            <a:r>
              <a:rPr lang="en-US" sz="3460">
                <a:solidFill>
                  <a:srgbClr val="000000"/>
                </a:solidFill>
                <a:latin typeface="Alatsi"/>
                <a:ea typeface="Alatsi"/>
                <a:cs typeface="Alatsi"/>
                <a:sym typeface="Alatsi"/>
              </a:rPr>
              <a:t>Task 2.3: Access the WebServer instance from the internet and review VPC flow logs in CloudWatch</a:t>
            </a:r>
          </a:p>
          <a:p>
            <a:pPr algn="ctr">
              <a:lnSpc>
                <a:spcPts val="4844"/>
              </a:lnSpc>
              <a:spcBef>
                <a:spcPct val="0"/>
              </a:spcBef>
            </a:pPr>
          </a:p>
        </p:txBody>
      </p:sp>
      <p:sp>
        <p:nvSpPr>
          <p:cNvPr name="TextBox 16" id="16"/>
          <p:cNvSpPr txBox="true"/>
          <p:nvPr/>
        </p:nvSpPr>
        <p:spPr>
          <a:xfrm rot="0">
            <a:off x="8725122" y="2414275"/>
            <a:ext cx="9562878" cy="1944370"/>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2.4: Configure route table and security group settings</a:t>
            </a:r>
          </a:p>
          <a:p>
            <a:pPr algn="ctr">
              <a:lnSpc>
                <a:spcPts val="517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2: SECURING VPCS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23</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4919" y="4176185"/>
            <a:ext cx="7936798" cy="3869189"/>
          </a:xfrm>
          <a:custGeom>
            <a:avLst/>
            <a:gdLst/>
            <a:ahLst/>
            <a:cxnLst/>
            <a:rect r="r" b="b" t="t" l="l"/>
            <a:pathLst>
              <a:path h="3869189" w="7936798">
                <a:moveTo>
                  <a:pt x="0" y="0"/>
                </a:moveTo>
                <a:lnTo>
                  <a:pt x="7936798" y="0"/>
                </a:lnTo>
                <a:lnTo>
                  <a:pt x="7936798" y="3869189"/>
                </a:lnTo>
                <a:lnTo>
                  <a:pt x="0" y="3869189"/>
                </a:lnTo>
                <a:lnTo>
                  <a:pt x="0" y="0"/>
                </a:lnTo>
                <a:close/>
              </a:path>
            </a:pathLst>
          </a:custGeom>
          <a:blipFill>
            <a:blip r:embed="rId4"/>
            <a:stretch>
              <a:fillRect l="0" t="0" r="0" b="0"/>
            </a:stretch>
          </a:blipFill>
        </p:spPr>
      </p:sp>
      <p:sp>
        <p:nvSpPr>
          <p:cNvPr name="Freeform 14" id="14"/>
          <p:cNvSpPr/>
          <p:nvPr/>
        </p:nvSpPr>
        <p:spPr>
          <a:xfrm flipH="false" flipV="false" rot="0">
            <a:off x="9418387" y="4158069"/>
            <a:ext cx="7949964" cy="3905420"/>
          </a:xfrm>
          <a:custGeom>
            <a:avLst/>
            <a:gdLst/>
            <a:ahLst/>
            <a:cxnLst/>
            <a:rect r="r" b="b" t="t" l="l"/>
            <a:pathLst>
              <a:path h="3905420" w="7949964">
                <a:moveTo>
                  <a:pt x="0" y="0"/>
                </a:moveTo>
                <a:lnTo>
                  <a:pt x="7949965" y="0"/>
                </a:lnTo>
                <a:lnTo>
                  <a:pt x="7949965" y="3905420"/>
                </a:lnTo>
                <a:lnTo>
                  <a:pt x="0" y="3905420"/>
                </a:lnTo>
                <a:lnTo>
                  <a:pt x="0" y="0"/>
                </a:lnTo>
                <a:close/>
              </a:path>
            </a:pathLst>
          </a:custGeom>
          <a:blipFill>
            <a:blip r:embed="rId5"/>
            <a:stretch>
              <a:fillRect l="0" t="0" r="0" b="0"/>
            </a:stretch>
          </a:blipFill>
        </p:spPr>
      </p:sp>
      <p:sp>
        <p:nvSpPr>
          <p:cNvPr name="TextBox 15" id="15"/>
          <p:cNvSpPr txBox="true"/>
          <p:nvPr/>
        </p:nvSpPr>
        <p:spPr>
          <a:xfrm rot="0">
            <a:off x="0" y="2546140"/>
            <a:ext cx="9562878"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2.5: Secure the WebServerSubnet with a network ACL</a:t>
            </a:r>
          </a:p>
        </p:txBody>
      </p:sp>
      <p:sp>
        <p:nvSpPr>
          <p:cNvPr name="TextBox 16" id="16"/>
          <p:cNvSpPr txBox="true"/>
          <p:nvPr/>
        </p:nvSpPr>
        <p:spPr>
          <a:xfrm rot="0">
            <a:off x="9202504" y="2546140"/>
            <a:ext cx="9562878"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2.6: Review NetworkFirewallVPC and its associated resources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2: SECURING VPCS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24</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748094" y="3706867"/>
            <a:ext cx="8215724" cy="4056514"/>
          </a:xfrm>
          <a:custGeom>
            <a:avLst/>
            <a:gdLst/>
            <a:ahLst/>
            <a:cxnLst/>
            <a:rect r="r" b="b" t="t" l="l"/>
            <a:pathLst>
              <a:path h="4056514" w="8215724">
                <a:moveTo>
                  <a:pt x="0" y="0"/>
                </a:moveTo>
                <a:lnTo>
                  <a:pt x="8215724" y="0"/>
                </a:lnTo>
                <a:lnTo>
                  <a:pt x="8215724" y="4056514"/>
                </a:lnTo>
                <a:lnTo>
                  <a:pt x="0" y="4056514"/>
                </a:lnTo>
                <a:lnTo>
                  <a:pt x="0" y="0"/>
                </a:lnTo>
                <a:close/>
              </a:path>
            </a:pathLst>
          </a:custGeom>
          <a:blipFill>
            <a:blip r:embed="rId4"/>
            <a:stretch>
              <a:fillRect l="0" t="0" r="0" b="0"/>
            </a:stretch>
          </a:blipFill>
        </p:spPr>
      </p:sp>
      <p:sp>
        <p:nvSpPr>
          <p:cNvPr name="Freeform 14" id="14"/>
          <p:cNvSpPr/>
          <p:nvPr/>
        </p:nvSpPr>
        <p:spPr>
          <a:xfrm flipH="false" flipV="false" rot="0">
            <a:off x="9418387" y="3706867"/>
            <a:ext cx="8151036" cy="4004196"/>
          </a:xfrm>
          <a:custGeom>
            <a:avLst/>
            <a:gdLst/>
            <a:ahLst/>
            <a:cxnLst/>
            <a:rect r="r" b="b" t="t" l="l"/>
            <a:pathLst>
              <a:path h="4004196" w="8151036">
                <a:moveTo>
                  <a:pt x="0" y="0"/>
                </a:moveTo>
                <a:lnTo>
                  <a:pt x="8151036" y="0"/>
                </a:lnTo>
                <a:lnTo>
                  <a:pt x="8151036" y="4004196"/>
                </a:lnTo>
                <a:lnTo>
                  <a:pt x="0" y="4004196"/>
                </a:lnTo>
                <a:lnTo>
                  <a:pt x="0" y="0"/>
                </a:lnTo>
                <a:close/>
              </a:path>
            </a:pathLst>
          </a:custGeom>
          <a:blipFill>
            <a:blip r:embed="rId5"/>
            <a:stretch>
              <a:fillRect l="0" t="0" r="0" b="0"/>
            </a:stretch>
          </a:blipFill>
        </p:spPr>
      </p:sp>
      <p:sp>
        <p:nvSpPr>
          <p:cNvPr name="TextBox 15" id="15"/>
          <p:cNvSpPr txBox="true"/>
          <p:nvPr/>
        </p:nvSpPr>
        <p:spPr>
          <a:xfrm rot="0">
            <a:off x="8576310" y="2546140"/>
            <a:ext cx="9562878" cy="1287145"/>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2.8: Create route tables</a:t>
            </a:r>
          </a:p>
          <a:p>
            <a:pPr algn="ctr">
              <a:lnSpc>
                <a:spcPts val="5179"/>
              </a:lnSpc>
              <a:spcBef>
                <a:spcPct val="0"/>
              </a:spcBef>
            </a:pPr>
          </a:p>
        </p:txBody>
      </p:sp>
      <p:sp>
        <p:nvSpPr>
          <p:cNvPr name="TextBox 16" id="16"/>
          <p:cNvSpPr txBox="true"/>
          <p:nvPr/>
        </p:nvSpPr>
        <p:spPr>
          <a:xfrm rot="0">
            <a:off x="-260599" y="2546140"/>
            <a:ext cx="9562878" cy="1287145"/>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2.7: Create a network firewall</a:t>
            </a:r>
          </a:p>
          <a:p>
            <a:pPr algn="ctr">
              <a:lnSpc>
                <a:spcPts val="517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2: SECURING VPCS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25</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4919" y="4275485"/>
            <a:ext cx="8271060" cy="4135530"/>
          </a:xfrm>
          <a:custGeom>
            <a:avLst/>
            <a:gdLst/>
            <a:ahLst/>
            <a:cxnLst/>
            <a:rect r="r" b="b" t="t" l="l"/>
            <a:pathLst>
              <a:path h="4135530" w="8271060">
                <a:moveTo>
                  <a:pt x="0" y="0"/>
                </a:moveTo>
                <a:lnTo>
                  <a:pt x="8271060" y="0"/>
                </a:lnTo>
                <a:lnTo>
                  <a:pt x="8271060" y="4135529"/>
                </a:lnTo>
                <a:lnTo>
                  <a:pt x="0" y="4135529"/>
                </a:lnTo>
                <a:lnTo>
                  <a:pt x="0" y="0"/>
                </a:lnTo>
                <a:close/>
              </a:path>
            </a:pathLst>
          </a:custGeom>
          <a:blipFill>
            <a:blip r:embed="rId4"/>
            <a:stretch>
              <a:fillRect l="0" t="0" r="0" b="0"/>
            </a:stretch>
          </a:blipFill>
        </p:spPr>
      </p:sp>
      <p:sp>
        <p:nvSpPr>
          <p:cNvPr name="Freeform 14" id="14"/>
          <p:cNvSpPr/>
          <p:nvPr/>
        </p:nvSpPr>
        <p:spPr>
          <a:xfrm flipH="false" flipV="false" rot="0">
            <a:off x="9418387" y="4275485"/>
            <a:ext cx="8304230" cy="4100213"/>
          </a:xfrm>
          <a:custGeom>
            <a:avLst/>
            <a:gdLst/>
            <a:ahLst/>
            <a:cxnLst/>
            <a:rect r="r" b="b" t="t" l="l"/>
            <a:pathLst>
              <a:path h="4100213" w="8304230">
                <a:moveTo>
                  <a:pt x="0" y="0"/>
                </a:moveTo>
                <a:lnTo>
                  <a:pt x="8304230" y="0"/>
                </a:lnTo>
                <a:lnTo>
                  <a:pt x="8304230" y="4100213"/>
                </a:lnTo>
                <a:lnTo>
                  <a:pt x="0" y="4100213"/>
                </a:lnTo>
                <a:lnTo>
                  <a:pt x="0" y="0"/>
                </a:lnTo>
                <a:close/>
              </a:path>
            </a:pathLst>
          </a:custGeom>
          <a:blipFill>
            <a:blip r:embed="rId5"/>
            <a:stretch>
              <a:fillRect l="0" t="0" r="0" b="0"/>
            </a:stretch>
          </a:blipFill>
        </p:spPr>
      </p:sp>
      <p:sp>
        <p:nvSpPr>
          <p:cNvPr name="TextBox 15" id="15"/>
          <p:cNvSpPr txBox="true"/>
          <p:nvPr/>
        </p:nvSpPr>
        <p:spPr>
          <a:xfrm rot="0">
            <a:off x="116415" y="2546140"/>
            <a:ext cx="9027585"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2.9: Configure logging for the network firewall</a:t>
            </a:r>
          </a:p>
        </p:txBody>
      </p:sp>
      <p:sp>
        <p:nvSpPr>
          <p:cNvPr name="TextBox 16" id="16"/>
          <p:cNvSpPr txBox="true"/>
          <p:nvPr/>
        </p:nvSpPr>
        <p:spPr>
          <a:xfrm rot="0">
            <a:off x="9260415" y="2546140"/>
            <a:ext cx="9027585" cy="1944370"/>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2.10: Configure the firewall policy and test access</a:t>
            </a:r>
          </a:p>
          <a:p>
            <a:pPr algn="ctr">
              <a:lnSpc>
                <a:spcPts val="517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28367" y="1336457"/>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2: SECURING VPCS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26</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57260" y="3640438"/>
            <a:ext cx="9262742" cy="5048194"/>
          </a:xfrm>
          <a:custGeom>
            <a:avLst/>
            <a:gdLst/>
            <a:ahLst/>
            <a:cxnLst/>
            <a:rect r="r" b="b" t="t" l="l"/>
            <a:pathLst>
              <a:path h="5048194" w="9262742">
                <a:moveTo>
                  <a:pt x="0" y="0"/>
                </a:moveTo>
                <a:lnTo>
                  <a:pt x="9262741" y="0"/>
                </a:lnTo>
                <a:lnTo>
                  <a:pt x="9262741" y="5048195"/>
                </a:lnTo>
                <a:lnTo>
                  <a:pt x="0" y="5048195"/>
                </a:lnTo>
                <a:lnTo>
                  <a:pt x="0" y="0"/>
                </a:lnTo>
                <a:close/>
              </a:path>
            </a:pathLst>
          </a:custGeom>
          <a:blipFill>
            <a:blip r:embed="rId4"/>
            <a:stretch>
              <a:fillRect l="0" t="0" r="0" b="0"/>
            </a:stretch>
          </a:blipFill>
        </p:spPr>
      </p:sp>
      <p:sp>
        <p:nvSpPr>
          <p:cNvPr name="TextBox 14" id="14"/>
          <p:cNvSpPr txBox="true"/>
          <p:nvPr/>
        </p:nvSpPr>
        <p:spPr>
          <a:xfrm rot="0">
            <a:off x="737141" y="2353293"/>
            <a:ext cx="9102980"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Cost estimate to secure a VPC with a network firewall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84513" y="1143000"/>
            <a:ext cx="12435982" cy="190500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3: SECURING AWS RESOURCES BY USING AWS KMS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27</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59674" y="4279870"/>
            <a:ext cx="7936798" cy="3859268"/>
          </a:xfrm>
          <a:custGeom>
            <a:avLst/>
            <a:gdLst/>
            <a:ahLst/>
            <a:cxnLst/>
            <a:rect r="r" b="b" t="t" l="l"/>
            <a:pathLst>
              <a:path h="3859268" w="7936798">
                <a:moveTo>
                  <a:pt x="0" y="0"/>
                </a:moveTo>
                <a:lnTo>
                  <a:pt x="7936798" y="0"/>
                </a:lnTo>
                <a:lnTo>
                  <a:pt x="7936798" y="3859268"/>
                </a:lnTo>
                <a:lnTo>
                  <a:pt x="0" y="3859268"/>
                </a:lnTo>
                <a:lnTo>
                  <a:pt x="0" y="0"/>
                </a:lnTo>
                <a:close/>
              </a:path>
            </a:pathLst>
          </a:custGeom>
          <a:blipFill>
            <a:blip r:embed="rId4"/>
            <a:stretch>
              <a:fillRect l="0" t="0" r="0" b="0"/>
            </a:stretch>
          </a:blipFill>
        </p:spPr>
      </p:sp>
      <p:sp>
        <p:nvSpPr>
          <p:cNvPr name="Freeform 14" id="14"/>
          <p:cNvSpPr/>
          <p:nvPr/>
        </p:nvSpPr>
        <p:spPr>
          <a:xfrm flipH="false" flipV="false" rot="0">
            <a:off x="8972555" y="4379559"/>
            <a:ext cx="7856910" cy="3790959"/>
          </a:xfrm>
          <a:custGeom>
            <a:avLst/>
            <a:gdLst/>
            <a:ahLst/>
            <a:cxnLst/>
            <a:rect r="r" b="b" t="t" l="l"/>
            <a:pathLst>
              <a:path h="3790959" w="7856910">
                <a:moveTo>
                  <a:pt x="0" y="0"/>
                </a:moveTo>
                <a:lnTo>
                  <a:pt x="7856910" y="0"/>
                </a:lnTo>
                <a:lnTo>
                  <a:pt x="7856910" y="3790960"/>
                </a:lnTo>
                <a:lnTo>
                  <a:pt x="0" y="3790960"/>
                </a:lnTo>
                <a:lnTo>
                  <a:pt x="0" y="0"/>
                </a:lnTo>
                <a:close/>
              </a:path>
            </a:pathLst>
          </a:custGeom>
          <a:blipFill>
            <a:blip r:embed="rId5"/>
            <a:stretch>
              <a:fillRect l="0" t="0" r="0" b="0"/>
            </a:stretch>
          </a:blipFill>
        </p:spPr>
      </p:sp>
      <p:sp>
        <p:nvSpPr>
          <p:cNvPr name="TextBox 15" id="15"/>
          <p:cNvSpPr txBox="true"/>
          <p:nvPr/>
        </p:nvSpPr>
        <p:spPr>
          <a:xfrm rot="0">
            <a:off x="9144000" y="2546140"/>
            <a:ext cx="9102980" cy="1944370"/>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3.2: Update the AWS KMS key policy and analyze an IAM policy</a:t>
            </a:r>
          </a:p>
          <a:p>
            <a:pPr algn="ctr">
              <a:lnSpc>
                <a:spcPts val="5179"/>
              </a:lnSpc>
              <a:spcBef>
                <a:spcPct val="0"/>
              </a:spcBef>
            </a:pPr>
          </a:p>
        </p:txBody>
      </p:sp>
      <p:sp>
        <p:nvSpPr>
          <p:cNvPr name="TextBox 16" id="16"/>
          <p:cNvSpPr txBox="true"/>
          <p:nvPr/>
        </p:nvSpPr>
        <p:spPr>
          <a:xfrm rot="0">
            <a:off x="259674" y="2546140"/>
            <a:ext cx="8712881" cy="1944370"/>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3.1: Create a customer managed key and configure key rotation</a:t>
            </a:r>
          </a:p>
          <a:p>
            <a:pPr algn="ctr">
              <a:lnSpc>
                <a:spcPts val="517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84513" y="1143000"/>
            <a:ext cx="12435982" cy="190500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3: SECURING AWS RESOURCES BY USING AWS KMS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28</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763587" y="4001564"/>
            <a:ext cx="7765494" cy="3863333"/>
          </a:xfrm>
          <a:custGeom>
            <a:avLst/>
            <a:gdLst/>
            <a:ahLst/>
            <a:cxnLst/>
            <a:rect r="r" b="b" t="t" l="l"/>
            <a:pathLst>
              <a:path h="3863333" w="7765494">
                <a:moveTo>
                  <a:pt x="0" y="0"/>
                </a:moveTo>
                <a:lnTo>
                  <a:pt x="7765494" y="0"/>
                </a:lnTo>
                <a:lnTo>
                  <a:pt x="7765494" y="3863334"/>
                </a:lnTo>
                <a:lnTo>
                  <a:pt x="0" y="3863334"/>
                </a:lnTo>
                <a:lnTo>
                  <a:pt x="0" y="0"/>
                </a:lnTo>
                <a:close/>
              </a:path>
            </a:pathLst>
          </a:custGeom>
          <a:blipFill>
            <a:blip r:embed="rId4"/>
            <a:stretch>
              <a:fillRect l="0" t="0" r="0" b="0"/>
            </a:stretch>
          </a:blipFill>
        </p:spPr>
      </p:sp>
      <p:sp>
        <p:nvSpPr>
          <p:cNvPr name="Freeform 14" id="14"/>
          <p:cNvSpPr/>
          <p:nvPr/>
        </p:nvSpPr>
        <p:spPr>
          <a:xfrm flipH="false" flipV="false" rot="0">
            <a:off x="9213190" y="4001564"/>
            <a:ext cx="7864292" cy="3863333"/>
          </a:xfrm>
          <a:custGeom>
            <a:avLst/>
            <a:gdLst/>
            <a:ahLst/>
            <a:cxnLst/>
            <a:rect r="r" b="b" t="t" l="l"/>
            <a:pathLst>
              <a:path h="3863333" w="7864292">
                <a:moveTo>
                  <a:pt x="0" y="0"/>
                </a:moveTo>
                <a:lnTo>
                  <a:pt x="7864292" y="0"/>
                </a:lnTo>
                <a:lnTo>
                  <a:pt x="7864292" y="3863334"/>
                </a:lnTo>
                <a:lnTo>
                  <a:pt x="0" y="3863334"/>
                </a:lnTo>
                <a:lnTo>
                  <a:pt x="0" y="0"/>
                </a:lnTo>
                <a:close/>
              </a:path>
            </a:pathLst>
          </a:custGeom>
          <a:blipFill>
            <a:blip r:embed="rId5"/>
            <a:stretch>
              <a:fillRect l="0" t="0" r="0" b="0"/>
            </a:stretch>
          </a:blipFill>
        </p:spPr>
      </p:sp>
      <p:sp>
        <p:nvSpPr>
          <p:cNvPr name="TextBox 15" id="15"/>
          <p:cNvSpPr txBox="true"/>
          <p:nvPr/>
        </p:nvSpPr>
        <p:spPr>
          <a:xfrm rot="0">
            <a:off x="174919" y="2588493"/>
            <a:ext cx="8942830" cy="1208011"/>
          </a:xfrm>
          <a:prstGeom prst="rect">
            <a:avLst/>
          </a:prstGeom>
        </p:spPr>
        <p:txBody>
          <a:bodyPr anchor="t" rtlCol="false" tIns="0" lIns="0" bIns="0" rIns="0">
            <a:spAutoFit/>
          </a:bodyPr>
          <a:lstStyle/>
          <a:p>
            <a:pPr algn="ctr">
              <a:lnSpc>
                <a:spcPts val="4844"/>
              </a:lnSpc>
              <a:spcBef>
                <a:spcPct val="0"/>
              </a:spcBef>
            </a:pPr>
            <a:r>
              <a:rPr lang="en-US" sz="3460">
                <a:solidFill>
                  <a:srgbClr val="000000"/>
                </a:solidFill>
                <a:latin typeface="Alatsi"/>
                <a:ea typeface="Alatsi"/>
                <a:cs typeface="Alatsi"/>
                <a:sym typeface="Alatsi"/>
              </a:rPr>
              <a:t>Task 3.3: Use AWS KMS to encrypt data in Amazon S3</a:t>
            </a:r>
          </a:p>
        </p:txBody>
      </p:sp>
      <p:sp>
        <p:nvSpPr>
          <p:cNvPr name="TextBox 16" id="16"/>
          <p:cNvSpPr txBox="true"/>
          <p:nvPr/>
        </p:nvSpPr>
        <p:spPr>
          <a:xfrm rot="0">
            <a:off x="8725122" y="2588493"/>
            <a:ext cx="9562878" cy="1944370"/>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3.4: Use AWS KMS to encrypt the root volume of an EC2 instance</a:t>
            </a:r>
          </a:p>
          <a:p>
            <a:pPr algn="ctr">
              <a:lnSpc>
                <a:spcPts val="517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858140" y="2333880"/>
            <a:ext cx="15018675" cy="5392855"/>
          </a:xfrm>
          <a:prstGeom prst="rect">
            <a:avLst/>
          </a:prstGeom>
        </p:spPr>
        <p:txBody>
          <a:bodyPr anchor="t" rtlCol="false" tIns="0" lIns="0" bIns="0" rIns="0">
            <a:spAutoFit/>
          </a:bodyPr>
          <a:lstStyle/>
          <a:p>
            <a:pPr algn="l">
              <a:lnSpc>
                <a:spcPts val="5383"/>
              </a:lnSpc>
            </a:pPr>
            <a:r>
              <a:rPr lang="en-US" sz="3845">
                <a:solidFill>
                  <a:srgbClr val="000000"/>
                </a:solidFill>
                <a:latin typeface="Alatsi"/>
                <a:ea typeface="Alatsi"/>
                <a:cs typeface="Alatsi"/>
                <a:sym typeface="Alatsi"/>
              </a:rPr>
              <a:t>We will talk about two projects today aimed at enhancing performance, scalability, and security for different organizations using AWS services. The first project focuses on transitioning a university’s student records system from an on-premises setup to a cloud-native solution, ensuring high availability, scalability, and improved performance during peak traffic periods. This will be achieved by implementing key AWS services such as EC2, RDS, VPC, and Application Load Balancer, alongside Auto Scaling, to handle dynamic traffic loads.</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7" id="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ABSTRACT</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a:t>
              </a:r>
            </a:p>
          </p:txBody>
        </p:sp>
      </p:grpSp>
      <p:sp>
        <p:nvSpPr>
          <p:cNvPr name="Freeform 13" id="13"/>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84513" y="1143000"/>
            <a:ext cx="12435982" cy="190500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3: SECURING AWS RESOURCES BY USING AWS KMS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29</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82615" y="4252575"/>
            <a:ext cx="7960143" cy="3910420"/>
          </a:xfrm>
          <a:custGeom>
            <a:avLst/>
            <a:gdLst/>
            <a:ahLst/>
            <a:cxnLst/>
            <a:rect r="r" b="b" t="t" l="l"/>
            <a:pathLst>
              <a:path h="3910420" w="7960143">
                <a:moveTo>
                  <a:pt x="0" y="0"/>
                </a:moveTo>
                <a:lnTo>
                  <a:pt x="7960143" y="0"/>
                </a:lnTo>
                <a:lnTo>
                  <a:pt x="7960143" y="3910420"/>
                </a:lnTo>
                <a:lnTo>
                  <a:pt x="0" y="3910420"/>
                </a:lnTo>
                <a:lnTo>
                  <a:pt x="0" y="0"/>
                </a:lnTo>
                <a:close/>
              </a:path>
            </a:pathLst>
          </a:custGeom>
          <a:blipFill>
            <a:blip r:embed="rId4"/>
            <a:stretch>
              <a:fillRect l="0" t="0" r="0" b="0"/>
            </a:stretch>
          </a:blipFill>
        </p:spPr>
      </p:sp>
      <p:sp>
        <p:nvSpPr>
          <p:cNvPr name="Freeform 14" id="14"/>
          <p:cNvSpPr/>
          <p:nvPr/>
        </p:nvSpPr>
        <p:spPr>
          <a:xfrm flipH="false" flipV="false" rot="0">
            <a:off x="9047616" y="4252575"/>
            <a:ext cx="7879940" cy="3910420"/>
          </a:xfrm>
          <a:custGeom>
            <a:avLst/>
            <a:gdLst/>
            <a:ahLst/>
            <a:cxnLst/>
            <a:rect r="r" b="b" t="t" l="l"/>
            <a:pathLst>
              <a:path h="3910420" w="7879940">
                <a:moveTo>
                  <a:pt x="0" y="0"/>
                </a:moveTo>
                <a:lnTo>
                  <a:pt x="7879941" y="0"/>
                </a:lnTo>
                <a:lnTo>
                  <a:pt x="7879941" y="3910420"/>
                </a:lnTo>
                <a:lnTo>
                  <a:pt x="0" y="3910420"/>
                </a:lnTo>
                <a:lnTo>
                  <a:pt x="0" y="0"/>
                </a:lnTo>
                <a:close/>
              </a:path>
            </a:pathLst>
          </a:custGeom>
          <a:blipFill>
            <a:blip r:embed="rId5"/>
            <a:stretch>
              <a:fillRect l="0" t="0" r="0" b="0"/>
            </a:stretch>
          </a:blipFill>
        </p:spPr>
      </p:sp>
      <p:sp>
        <p:nvSpPr>
          <p:cNvPr name="TextBox 15" id="15"/>
          <p:cNvSpPr txBox="true"/>
          <p:nvPr/>
        </p:nvSpPr>
        <p:spPr>
          <a:xfrm rot="0">
            <a:off x="201170" y="2708624"/>
            <a:ext cx="8942830"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3.5: Use AWS KMS envelope encryption to encrypt data in place</a:t>
            </a:r>
          </a:p>
        </p:txBody>
      </p:sp>
      <p:sp>
        <p:nvSpPr>
          <p:cNvPr name="TextBox 16" id="16"/>
          <p:cNvSpPr txBox="true"/>
          <p:nvPr/>
        </p:nvSpPr>
        <p:spPr>
          <a:xfrm rot="0">
            <a:off x="8725122" y="2708624"/>
            <a:ext cx="9562878" cy="1944370"/>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Task 3.6: Use AWS KMS to encrypt a Secrets Manager secret</a:t>
            </a:r>
          </a:p>
          <a:p>
            <a:pPr algn="ctr">
              <a:lnSpc>
                <a:spcPts val="517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84513" y="1143000"/>
            <a:ext cx="12435982" cy="190500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3: SECURING AWS RESOURCES BY USING AWS KMS</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30</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64539" y="3387307"/>
            <a:ext cx="9434193" cy="5023708"/>
          </a:xfrm>
          <a:custGeom>
            <a:avLst/>
            <a:gdLst/>
            <a:ahLst/>
            <a:cxnLst/>
            <a:rect r="r" b="b" t="t" l="l"/>
            <a:pathLst>
              <a:path h="5023708" w="9434193">
                <a:moveTo>
                  <a:pt x="0" y="0"/>
                </a:moveTo>
                <a:lnTo>
                  <a:pt x="9434193" y="0"/>
                </a:lnTo>
                <a:lnTo>
                  <a:pt x="9434193" y="5023707"/>
                </a:lnTo>
                <a:lnTo>
                  <a:pt x="0" y="5023707"/>
                </a:lnTo>
                <a:lnTo>
                  <a:pt x="0" y="0"/>
                </a:lnTo>
                <a:close/>
              </a:path>
            </a:pathLst>
          </a:custGeom>
          <a:blipFill>
            <a:blip r:embed="rId4"/>
            <a:stretch>
              <a:fillRect l="0" t="0" r="0" b="0"/>
            </a:stretch>
          </a:blipFill>
        </p:spPr>
      </p:sp>
      <p:sp>
        <p:nvSpPr>
          <p:cNvPr name="TextBox 14" id="14"/>
          <p:cNvSpPr txBox="true"/>
          <p:nvPr/>
        </p:nvSpPr>
        <p:spPr>
          <a:xfrm rot="0">
            <a:off x="-738548" y="2537843"/>
            <a:ext cx="9562878" cy="1287145"/>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Cost assessment for using AWS KMS</a:t>
            </a:r>
          </a:p>
          <a:p>
            <a:pPr algn="ctr">
              <a:lnSpc>
                <a:spcPts val="517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131673" y="609411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84513" y="1143000"/>
            <a:ext cx="12435982"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4: MONITORING AND LOGGING</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31</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60941" y="4176185"/>
            <a:ext cx="8490886" cy="4234830"/>
          </a:xfrm>
          <a:custGeom>
            <a:avLst/>
            <a:gdLst/>
            <a:ahLst/>
            <a:cxnLst/>
            <a:rect r="r" b="b" t="t" l="l"/>
            <a:pathLst>
              <a:path h="4234830" w="8490886">
                <a:moveTo>
                  <a:pt x="0" y="0"/>
                </a:moveTo>
                <a:lnTo>
                  <a:pt x="8490886" y="0"/>
                </a:lnTo>
                <a:lnTo>
                  <a:pt x="8490886" y="4234829"/>
                </a:lnTo>
                <a:lnTo>
                  <a:pt x="0" y="4234829"/>
                </a:lnTo>
                <a:lnTo>
                  <a:pt x="0" y="0"/>
                </a:lnTo>
                <a:close/>
              </a:path>
            </a:pathLst>
          </a:custGeom>
          <a:blipFill>
            <a:blip r:embed="rId4"/>
            <a:stretch>
              <a:fillRect l="0" t="0" r="0" b="0"/>
            </a:stretch>
          </a:blipFill>
        </p:spPr>
      </p:sp>
      <p:sp>
        <p:nvSpPr>
          <p:cNvPr name="Freeform 14" id="14"/>
          <p:cNvSpPr/>
          <p:nvPr/>
        </p:nvSpPr>
        <p:spPr>
          <a:xfrm flipH="false" flipV="false" rot="0">
            <a:off x="9202504" y="4176185"/>
            <a:ext cx="8776849" cy="4234830"/>
          </a:xfrm>
          <a:custGeom>
            <a:avLst/>
            <a:gdLst/>
            <a:ahLst/>
            <a:cxnLst/>
            <a:rect r="r" b="b" t="t" l="l"/>
            <a:pathLst>
              <a:path h="4234830" w="8776849">
                <a:moveTo>
                  <a:pt x="0" y="0"/>
                </a:moveTo>
                <a:lnTo>
                  <a:pt x="8776849" y="0"/>
                </a:lnTo>
                <a:lnTo>
                  <a:pt x="8776849" y="4234829"/>
                </a:lnTo>
                <a:lnTo>
                  <a:pt x="0" y="4234829"/>
                </a:lnTo>
                <a:lnTo>
                  <a:pt x="0" y="0"/>
                </a:lnTo>
                <a:close/>
              </a:path>
            </a:pathLst>
          </a:custGeom>
          <a:blipFill>
            <a:blip r:embed="rId5"/>
            <a:stretch>
              <a:fillRect l="0" t="0" r="0" b="0"/>
            </a:stretch>
          </a:blipFill>
        </p:spPr>
      </p:sp>
      <p:sp>
        <p:nvSpPr>
          <p:cNvPr name="TextBox 15" id="15"/>
          <p:cNvSpPr txBox="true"/>
          <p:nvPr/>
        </p:nvSpPr>
        <p:spPr>
          <a:xfrm rot="0">
            <a:off x="9144000" y="2546140"/>
            <a:ext cx="9102980"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4.2: Use CloudWatch Logs to monitor secure logs</a:t>
            </a:r>
          </a:p>
        </p:txBody>
      </p:sp>
      <p:sp>
        <p:nvSpPr>
          <p:cNvPr name="TextBox 16" id="16"/>
          <p:cNvSpPr txBox="true"/>
          <p:nvPr/>
        </p:nvSpPr>
        <p:spPr>
          <a:xfrm rot="0">
            <a:off x="174919" y="2546140"/>
            <a:ext cx="8712881" cy="1287145"/>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4.1: Use CloudTrail to record Amazon S3 API callsTask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84513" y="1143000"/>
            <a:ext cx="12435982"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4: MONITORING AND LOGGING</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32</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4919" y="4074859"/>
            <a:ext cx="4535456" cy="2158672"/>
          </a:xfrm>
          <a:custGeom>
            <a:avLst/>
            <a:gdLst/>
            <a:ahLst/>
            <a:cxnLst/>
            <a:rect r="r" b="b" t="t" l="l"/>
            <a:pathLst>
              <a:path h="2158672" w="4535456">
                <a:moveTo>
                  <a:pt x="0" y="0"/>
                </a:moveTo>
                <a:lnTo>
                  <a:pt x="4535456" y="0"/>
                </a:lnTo>
                <a:lnTo>
                  <a:pt x="4535456" y="2158672"/>
                </a:lnTo>
                <a:lnTo>
                  <a:pt x="0" y="2158672"/>
                </a:lnTo>
                <a:lnTo>
                  <a:pt x="0" y="0"/>
                </a:lnTo>
                <a:close/>
              </a:path>
            </a:pathLst>
          </a:custGeom>
          <a:blipFill>
            <a:blip r:embed="rId4"/>
            <a:stretch>
              <a:fillRect l="0" t="0" r="0" b="-2425"/>
            </a:stretch>
          </a:blipFill>
        </p:spPr>
      </p:sp>
      <p:sp>
        <p:nvSpPr>
          <p:cNvPr name="Freeform 14" id="14"/>
          <p:cNvSpPr/>
          <p:nvPr/>
        </p:nvSpPr>
        <p:spPr>
          <a:xfrm flipH="false" flipV="false" rot="0">
            <a:off x="4865655" y="3937966"/>
            <a:ext cx="3958020" cy="3400858"/>
          </a:xfrm>
          <a:custGeom>
            <a:avLst/>
            <a:gdLst/>
            <a:ahLst/>
            <a:cxnLst/>
            <a:rect r="r" b="b" t="t" l="l"/>
            <a:pathLst>
              <a:path h="3400858" w="3958020">
                <a:moveTo>
                  <a:pt x="0" y="0"/>
                </a:moveTo>
                <a:lnTo>
                  <a:pt x="3958020" y="0"/>
                </a:lnTo>
                <a:lnTo>
                  <a:pt x="3958020" y="3400858"/>
                </a:lnTo>
                <a:lnTo>
                  <a:pt x="0" y="3400858"/>
                </a:lnTo>
                <a:lnTo>
                  <a:pt x="0" y="0"/>
                </a:lnTo>
                <a:close/>
              </a:path>
            </a:pathLst>
          </a:custGeom>
          <a:blipFill>
            <a:blip r:embed="rId5"/>
            <a:stretch>
              <a:fillRect l="0" t="0" r="0" b="0"/>
            </a:stretch>
          </a:blipFill>
        </p:spPr>
      </p:sp>
      <p:sp>
        <p:nvSpPr>
          <p:cNvPr name="Freeform 15" id="15"/>
          <p:cNvSpPr/>
          <p:nvPr/>
        </p:nvSpPr>
        <p:spPr>
          <a:xfrm flipH="false" flipV="false" rot="0">
            <a:off x="9757207" y="4455522"/>
            <a:ext cx="7294397" cy="3556018"/>
          </a:xfrm>
          <a:custGeom>
            <a:avLst/>
            <a:gdLst/>
            <a:ahLst/>
            <a:cxnLst/>
            <a:rect r="r" b="b" t="t" l="l"/>
            <a:pathLst>
              <a:path h="3556018" w="7294397">
                <a:moveTo>
                  <a:pt x="0" y="0"/>
                </a:moveTo>
                <a:lnTo>
                  <a:pt x="7294397" y="0"/>
                </a:lnTo>
                <a:lnTo>
                  <a:pt x="7294397" y="3556018"/>
                </a:lnTo>
                <a:lnTo>
                  <a:pt x="0" y="3556018"/>
                </a:lnTo>
                <a:lnTo>
                  <a:pt x="0" y="0"/>
                </a:lnTo>
                <a:close/>
              </a:path>
            </a:pathLst>
          </a:custGeom>
          <a:blipFill>
            <a:blip r:embed="rId6"/>
            <a:stretch>
              <a:fillRect l="0" t="0" r="0" b="0"/>
            </a:stretch>
          </a:blipFill>
        </p:spPr>
      </p:sp>
      <p:sp>
        <p:nvSpPr>
          <p:cNvPr name="TextBox 16" id="16"/>
          <p:cNvSpPr txBox="true"/>
          <p:nvPr/>
        </p:nvSpPr>
        <p:spPr>
          <a:xfrm rot="0">
            <a:off x="0" y="2397793"/>
            <a:ext cx="8942830" cy="1822622"/>
          </a:xfrm>
          <a:prstGeom prst="rect">
            <a:avLst/>
          </a:prstGeom>
        </p:spPr>
        <p:txBody>
          <a:bodyPr anchor="t" rtlCol="false" tIns="0" lIns="0" bIns="0" rIns="0">
            <a:spAutoFit/>
          </a:bodyPr>
          <a:lstStyle/>
          <a:p>
            <a:pPr algn="ctr">
              <a:lnSpc>
                <a:spcPts val="4844"/>
              </a:lnSpc>
            </a:pPr>
            <a:r>
              <a:rPr lang="en-US" sz="3460">
                <a:solidFill>
                  <a:srgbClr val="000000"/>
                </a:solidFill>
                <a:latin typeface="Alatsi"/>
                <a:ea typeface="Alatsi"/>
                <a:cs typeface="Alatsi"/>
                <a:sym typeface="Alatsi"/>
              </a:rPr>
              <a:t>Task 4.3: Create a CloudWatch alarm to send notifications for security incidents</a:t>
            </a:r>
          </a:p>
          <a:p>
            <a:pPr algn="ctr">
              <a:lnSpc>
                <a:spcPts val="4844"/>
              </a:lnSpc>
              <a:spcBef>
                <a:spcPct val="0"/>
              </a:spcBef>
            </a:pPr>
          </a:p>
        </p:txBody>
      </p:sp>
      <p:sp>
        <p:nvSpPr>
          <p:cNvPr name="TextBox 17" id="17"/>
          <p:cNvSpPr txBox="true"/>
          <p:nvPr/>
        </p:nvSpPr>
        <p:spPr>
          <a:xfrm rot="0">
            <a:off x="8201422" y="2397793"/>
            <a:ext cx="9562878" cy="194437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4.4: Configure AWS Config to assess security settings and remediate the configuration of AWS resources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84513" y="1143000"/>
            <a:ext cx="12435982"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4: MONITORING AND LOGGING</a:t>
            </a:r>
          </a:p>
          <a:p>
            <a:pPr algn="ctr">
              <a:lnSpc>
                <a:spcPts val="4950"/>
              </a:lnSpc>
            </a:pP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33</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71750" y="3105793"/>
            <a:ext cx="9380009" cy="5065205"/>
          </a:xfrm>
          <a:custGeom>
            <a:avLst/>
            <a:gdLst/>
            <a:ahLst/>
            <a:cxnLst/>
            <a:rect r="r" b="b" t="t" l="l"/>
            <a:pathLst>
              <a:path h="5065205" w="9380009">
                <a:moveTo>
                  <a:pt x="0" y="0"/>
                </a:moveTo>
                <a:lnTo>
                  <a:pt x="9380008" y="0"/>
                </a:lnTo>
                <a:lnTo>
                  <a:pt x="9380008" y="5065204"/>
                </a:lnTo>
                <a:lnTo>
                  <a:pt x="0" y="5065204"/>
                </a:lnTo>
                <a:lnTo>
                  <a:pt x="0" y="0"/>
                </a:lnTo>
                <a:close/>
              </a:path>
            </a:pathLst>
          </a:custGeom>
          <a:blipFill>
            <a:blip r:embed="rId4"/>
            <a:stretch>
              <a:fillRect l="0" t="0" r="0" b="0"/>
            </a:stretch>
          </a:blipFill>
        </p:spPr>
      </p:sp>
      <p:sp>
        <p:nvSpPr>
          <p:cNvPr name="TextBox 14" id="14"/>
          <p:cNvSpPr txBox="true"/>
          <p:nvPr/>
        </p:nvSpPr>
        <p:spPr>
          <a:xfrm rot="0">
            <a:off x="571750" y="2352683"/>
            <a:ext cx="9562878" cy="1287145"/>
          </a:xfrm>
          <a:prstGeom prst="rect">
            <a:avLst/>
          </a:prstGeom>
        </p:spPr>
        <p:txBody>
          <a:bodyPr anchor="t" rtlCol="false" tIns="0" lIns="0" bIns="0" rIns="0">
            <a:spAutoFit/>
          </a:bodyPr>
          <a:lstStyle/>
          <a:p>
            <a:pPr algn="ctr">
              <a:lnSpc>
                <a:spcPts val="5179"/>
              </a:lnSpc>
            </a:pPr>
            <a:r>
              <a:rPr lang="en-US" sz="3699">
                <a:solidFill>
                  <a:srgbClr val="000000"/>
                </a:solidFill>
                <a:latin typeface="Alatsi"/>
                <a:ea typeface="Alatsi"/>
                <a:cs typeface="Alatsi"/>
                <a:sym typeface="Alatsi"/>
              </a:rPr>
              <a:t>Cost assessment for monitoring and logging       </a:t>
            </a:r>
          </a:p>
          <a:p>
            <a:pPr algn="ctr">
              <a:lnSpc>
                <a:spcPts val="5179"/>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ACHIVMENTS</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grpSp>
        <p:nvGrpSpPr>
          <p:cNvPr name="Group 4" id="4"/>
          <p:cNvGrpSpPr/>
          <p:nvPr/>
        </p:nvGrpSpPr>
        <p:grpSpPr>
          <a:xfrm rot="0">
            <a:off x="1390722" y="3102810"/>
            <a:ext cx="7362681" cy="4421131"/>
            <a:chOff x="0" y="0"/>
            <a:chExt cx="1939142" cy="1164413"/>
          </a:xfrm>
        </p:grpSpPr>
        <p:sp>
          <p:nvSpPr>
            <p:cNvPr name="Freeform 5" id="5"/>
            <p:cNvSpPr/>
            <p:nvPr/>
          </p:nvSpPr>
          <p:spPr>
            <a:xfrm flipH="false" flipV="false" rot="0">
              <a:off x="0" y="0"/>
              <a:ext cx="1939142" cy="1164413"/>
            </a:xfrm>
            <a:custGeom>
              <a:avLst/>
              <a:gdLst/>
              <a:ahLst/>
              <a:cxnLst/>
              <a:rect r="r" b="b" t="t" l="l"/>
              <a:pathLst>
                <a:path h="1164413" w="1939142">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name="TextBox 6" id="6"/>
            <p:cNvSpPr txBox="true"/>
            <p:nvPr/>
          </p:nvSpPr>
          <p:spPr>
            <a:xfrm>
              <a:off x="0" y="-38100"/>
              <a:ext cx="1939142" cy="120251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534597" y="3102810"/>
            <a:ext cx="7362681" cy="4421131"/>
            <a:chOff x="0" y="0"/>
            <a:chExt cx="1939142" cy="1164413"/>
          </a:xfrm>
        </p:grpSpPr>
        <p:sp>
          <p:nvSpPr>
            <p:cNvPr name="Freeform 9" id="9"/>
            <p:cNvSpPr/>
            <p:nvPr/>
          </p:nvSpPr>
          <p:spPr>
            <a:xfrm flipH="false" flipV="false" rot="0">
              <a:off x="0" y="0"/>
              <a:ext cx="1939142" cy="1164413"/>
            </a:xfrm>
            <a:custGeom>
              <a:avLst/>
              <a:gdLst/>
              <a:ahLst/>
              <a:cxnLst/>
              <a:rect r="r" b="b" t="t" l="l"/>
              <a:pathLst>
                <a:path h="1164413" w="1939142">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name="TextBox 10" id="10"/>
            <p:cNvSpPr txBox="true"/>
            <p:nvPr/>
          </p:nvSpPr>
          <p:spPr>
            <a:xfrm>
              <a:off x="0" y="-38100"/>
              <a:ext cx="1939142" cy="120251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2" id="12"/>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3" id="13"/>
          <p:cNvGrpSpPr/>
          <p:nvPr/>
        </p:nvGrpSpPr>
        <p:grpSpPr>
          <a:xfrm rot="0">
            <a:off x="15859155" y="0"/>
            <a:ext cx="1562612" cy="1673225"/>
            <a:chOff x="0" y="0"/>
            <a:chExt cx="2083482" cy="2230967"/>
          </a:xfrm>
        </p:grpSpPr>
        <p:grpSp>
          <p:nvGrpSpPr>
            <p:cNvPr name="Group 14" id="14"/>
            <p:cNvGrpSpPr/>
            <p:nvPr/>
          </p:nvGrpSpPr>
          <p:grpSpPr>
            <a:xfrm rot="0">
              <a:off x="75599" y="0"/>
              <a:ext cx="1932284" cy="2230967"/>
              <a:chOff x="0" y="0"/>
              <a:chExt cx="703982" cy="812800"/>
            </a:xfrm>
          </p:grpSpPr>
          <p:sp>
            <p:nvSpPr>
              <p:cNvPr name="Freeform 15" id="1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6" id="1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34</a:t>
              </a:r>
            </a:p>
          </p:txBody>
        </p:sp>
      </p:grpSp>
      <p:sp>
        <p:nvSpPr>
          <p:cNvPr name="Freeform 18" id="18"/>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1597439" y="3459924"/>
            <a:ext cx="3640097" cy="3373077"/>
          </a:xfrm>
          <a:custGeom>
            <a:avLst/>
            <a:gdLst/>
            <a:ahLst/>
            <a:cxnLst/>
            <a:rect r="r" b="b" t="t" l="l"/>
            <a:pathLst>
              <a:path h="3373077" w="3640097">
                <a:moveTo>
                  <a:pt x="0" y="0"/>
                </a:moveTo>
                <a:lnTo>
                  <a:pt x="3640097" y="0"/>
                </a:lnTo>
                <a:lnTo>
                  <a:pt x="3640097" y="3373076"/>
                </a:lnTo>
                <a:lnTo>
                  <a:pt x="0" y="3373076"/>
                </a:lnTo>
                <a:lnTo>
                  <a:pt x="0" y="0"/>
                </a:lnTo>
                <a:close/>
              </a:path>
            </a:pathLst>
          </a:custGeom>
          <a:blipFill>
            <a:blip r:embed="rId4"/>
            <a:stretch>
              <a:fillRect l="-1612" t="0" r="-1612" b="0"/>
            </a:stretch>
          </a:blipFill>
        </p:spPr>
      </p:sp>
      <p:sp>
        <p:nvSpPr>
          <p:cNvPr name="Freeform 20" id="20"/>
          <p:cNvSpPr/>
          <p:nvPr/>
        </p:nvSpPr>
        <p:spPr>
          <a:xfrm flipH="false" flipV="false" rot="0">
            <a:off x="2441913" y="3459924"/>
            <a:ext cx="4749979" cy="3485297"/>
          </a:xfrm>
          <a:custGeom>
            <a:avLst/>
            <a:gdLst/>
            <a:ahLst/>
            <a:cxnLst/>
            <a:rect r="r" b="b" t="t" l="l"/>
            <a:pathLst>
              <a:path h="3485297" w="4749979">
                <a:moveTo>
                  <a:pt x="0" y="0"/>
                </a:moveTo>
                <a:lnTo>
                  <a:pt x="4749979" y="0"/>
                </a:lnTo>
                <a:lnTo>
                  <a:pt x="4749979" y="3485297"/>
                </a:lnTo>
                <a:lnTo>
                  <a:pt x="0" y="3485297"/>
                </a:lnTo>
                <a:lnTo>
                  <a:pt x="0" y="0"/>
                </a:lnTo>
                <a:close/>
              </a:path>
            </a:pathLst>
          </a:custGeom>
          <a:blipFill>
            <a:blip r:embed="rId5"/>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13544" y="3967014"/>
            <a:ext cx="13464081"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ANY QUESTIONS ?</a:t>
            </a:r>
          </a:p>
        </p:txBody>
      </p:sp>
      <p:sp>
        <p:nvSpPr>
          <p:cNvPr name="TextBox 4" id="4"/>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5" id="5"/>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6" id="6"/>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35</a:t>
              </a:r>
            </a:p>
          </p:txBody>
        </p:sp>
      </p:grpSp>
      <p:sp>
        <p:nvSpPr>
          <p:cNvPr name="Freeform 12" id="12"/>
          <p:cNvSpPr/>
          <p:nvPr/>
        </p:nvSpPr>
        <p:spPr>
          <a:xfrm flipH="false" flipV="false" rot="0">
            <a:off x="-3657600"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a:ea typeface="Alatsi"/>
                <a:cs typeface="Alatsi"/>
                <a:sym typeface="Alatsi"/>
              </a:rPr>
              <a:t>THANK YOU</a:t>
            </a:r>
          </a:p>
        </p:txBody>
      </p:sp>
      <p:sp>
        <p:nvSpPr>
          <p:cNvPr name="TextBox 3" id="3"/>
          <p:cNvSpPr txBox="true"/>
          <p:nvPr/>
        </p:nvSpPr>
        <p:spPr>
          <a:xfrm rot="0">
            <a:off x="5033857" y="6762653"/>
            <a:ext cx="10669737" cy="703169"/>
          </a:xfrm>
          <a:prstGeom prst="rect">
            <a:avLst/>
          </a:prstGeom>
        </p:spPr>
        <p:txBody>
          <a:bodyPr anchor="t" rtlCol="false" tIns="0" lIns="0" bIns="0" rIns="0">
            <a:spAutoFit/>
          </a:bodyPr>
          <a:lstStyle/>
          <a:p>
            <a:pPr algn="ctr">
              <a:lnSpc>
                <a:spcPts val="5763"/>
              </a:lnSpc>
            </a:pPr>
            <a:r>
              <a:rPr lang="en-US" sz="4116">
                <a:solidFill>
                  <a:srgbClr val="000000"/>
                </a:solidFill>
                <a:latin typeface="Alatsi"/>
                <a:ea typeface="Alatsi"/>
                <a:cs typeface="Alatsi"/>
                <a:sym typeface="Alatsi"/>
              </a:rPr>
              <a:t>Presented By : Abdelrahman Mohasseb</a:t>
            </a:r>
          </a:p>
        </p:txBody>
      </p:sp>
      <p:sp>
        <p:nvSpPr>
          <p:cNvPr name="TextBox 4" id="4"/>
          <p:cNvSpPr txBox="true"/>
          <p:nvPr/>
        </p:nvSpPr>
        <p:spPr>
          <a:xfrm rot="0">
            <a:off x="6927671" y="1846941"/>
            <a:ext cx="6882108" cy="533299"/>
          </a:xfrm>
          <a:prstGeom prst="rect">
            <a:avLst/>
          </a:prstGeom>
        </p:spPr>
        <p:txBody>
          <a:bodyPr anchor="t" rtlCol="false" tIns="0" lIns="0" bIns="0" rIns="0">
            <a:spAutoFit/>
          </a:bodyPr>
          <a:lstStyle/>
          <a:p>
            <a:pPr algn="ctr">
              <a:lnSpc>
                <a:spcPts val="4376"/>
              </a:lnSpc>
            </a:pPr>
            <a:r>
              <a:rPr lang="en-US" sz="3126">
                <a:solidFill>
                  <a:srgbClr val="000000"/>
                </a:solidFill>
                <a:latin typeface="Alatsi"/>
                <a:ea typeface="Alatsi"/>
                <a:cs typeface="Alatsi"/>
                <a:sym typeface="Alatsi"/>
              </a:rPr>
              <a:t>Depi | 2024</a:t>
            </a:r>
          </a:p>
        </p:txBody>
      </p:sp>
      <p:grpSp>
        <p:nvGrpSpPr>
          <p:cNvPr name="Group 5" id="5"/>
          <p:cNvGrpSpPr/>
          <p:nvPr/>
        </p:nvGrpSpPr>
        <p:grpSpPr>
          <a:xfrm rot="0">
            <a:off x="-31071" y="0"/>
            <a:ext cx="4239083" cy="10287000"/>
            <a:chOff x="0" y="0"/>
            <a:chExt cx="5652111" cy="13716000"/>
          </a:xfrm>
        </p:grpSpPr>
        <p:grpSp>
          <p:nvGrpSpPr>
            <p:cNvPr name="Group 6" id="6"/>
            <p:cNvGrpSpPr/>
            <p:nvPr/>
          </p:nvGrpSpPr>
          <p:grpSpPr>
            <a:xfrm rot="0">
              <a:off x="2826056"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13028"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2826056" cy="13716000"/>
              <a:chOff x="0" y="0"/>
              <a:chExt cx="558233" cy="2709333"/>
            </a:xfrm>
          </p:grpSpPr>
          <p:sp>
            <p:nvSpPr>
              <p:cNvPr name="Freeform 13" id="13"/>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4" id="14"/>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791340" y="2821520"/>
            <a:ext cx="14326317" cy="5249020"/>
          </a:xfrm>
          <a:prstGeom prst="rect">
            <a:avLst/>
          </a:prstGeom>
        </p:spPr>
        <p:txBody>
          <a:bodyPr anchor="t" rtlCol="false" tIns="0" lIns="0" bIns="0" rIns="0">
            <a:spAutoFit/>
          </a:bodyPr>
          <a:lstStyle/>
          <a:p>
            <a:pPr algn="l">
              <a:lnSpc>
                <a:spcPts val="5206"/>
              </a:lnSpc>
            </a:pPr>
            <a:r>
              <a:rPr lang="en-US" sz="3719">
                <a:solidFill>
                  <a:srgbClr val="000000"/>
                </a:solidFill>
                <a:latin typeface="Alatsi"/>
                <a:ea typeface="Alatsi"/>
                <a:cs typeface="Alatsi"/>
                <a:sym typeface="Alatsi"/>
              </a:rPr>
              <a:t>The second project emphasizes securing and monitoring cloud resources for AnyCompany Financial Bank. It involves implementing best practices for data protection, network security, and regulatory compliance using AWS tools like S3, KMS, VPC flow logs, and CloudWatch. Through these projects, we demonstrate how AWS can be leveraged to meet both performance and security requirements, while optimizing costs and ensuring resilience under high demand and security challenges.</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7" id="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ABSTRACT</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a:t>
              </a:r>
            </a:p>
          </p:txBody>
        </p:sp>
      </p:grpSp>
      <p:sp>
        <p:nvSpPr>
          <p:cNvPr name="Freeform 13" id="13"/>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2012909" y="2797221"/>
            <a:ext cx="5246391" cy="52463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55262" t="0" r="-55262" b="0"/>
              </a:stretch>
            </a:blipFill>
          </p:spPr>
        </p:sp>
      </p:grpSp>
      <p:sp>
        <p:nvSpPr>
          <p:cNvPr name="TextBox 8" id="8"/>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INTRODUCTION</a:t>
            </a:r>
          </a:p>
        </p:txBody>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4</a:t>
              </a:r>
            </a:p>
          </p:txBody>
        </p:sp>
      </p:grpSp>
      <p:sp>
        <p:nvSpPr>
          <p:cNvPr name="Freeform 14" id="14"/>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09670" y="2886455"/>
            <a:ext cx="10803239" cy="5283605"/>
          </a:xfrm>
          <a:prstGeom prst="rect">
            <a:avLst/>
          </a:prstGeom>
        </p:spPr>
        <p:txBody>
          <a:bodyPr anchor="t" rtlCol="false" tIns="0" lIns="0" bIns="0" rIns="0">
            <a:spAutoFit/>
          </a:bodyPr>
          <a:lstStyle/>
          <a:p>
            <a:pPr algn="l">
              <a:lnSpc>
                <a:spcPts val="6977"/>
              </a:lnSpc>
            </a:pPr>
            <a:r>
              <a:rPr lang="en-US" sz="4984">
                <a:solidFill>
                  <a:srgbClr val="000000"/>
                </a:solidFill>
                <a:latin typeface="Alatsi"/>
                <a:ea typeface="Alatsi"/>
                <a:cs typeface="Alatsi"/>
                <a:sym typeface="Alatsi"/>
              </a:rPr>
              <a:t>Both projects will follow a structured approach to ensure successful implementation, leveraging AWS services to address the unique challenges of performance, scalability, and security.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899340" y="866775"/>
            <a:ext cx="1045121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FIRST PROJECT</a:t>
            </a:r>
          </a:p>
        </p:txBody>
      </p:sp>
      <p:sp>
        <p:nvSpPr>
          <p:cNvPr name="TextBox 3" id="3"/>
          <p:cNvSpPr txBox="true"/>
          <p:nvPr/>
        </p:nvSpPr>
        <p:spPr>
          <a:xfrm rot="0">
            <a:off x="2452253" y="2883406"/>
            <a:ext cx="14188208" cy="3893455"/>
          </a:xfrm>
          <a:prstGeom prst="rect">
            <a:avLst/>
          </a:prstGeom>
        </p:spPr>
        <p:txBody>
          <a:bodyPr anchor="t" rtlCol="false" tIns="0" lIns="0" bIns="0" rIns="0">
            <a:spAutoFit/>
          </a:bodyPr>
          <a:lstStyle/>
          <a:p>
            <a:pPr algn="l">
              <a:lnSpc>
                <a:spcPts val="5192"/>
              </a:lnSpc>
            </a:pPr>
            <a:r>
              <a:rPr lang="en-US" sz="3709">
                <a:solidFill>
                  <a:srgbClr val="000000"/>
                </a:solidFill>
                <a:latin typeface="Alatsi"/>
                <a:ea typeface="Alatsi"/>
                <a:cs typeface="Alatsi"/>
                <a:sym typeface="Alatsi"/>
              </a:rPr>
              <a:t>In this project, my objective is to build a cloud-native solution for hosting the university’s student records web application . </a:t>
            </a:r>
          </a:p>
          <a:p>
            <a:pPr algn="l">
              <a:lnSpc>
                <a:spcPts val="5192"/>
              </a:lnSpc>
            </a:pPr>
            <a:r>
              <a:rPr lang="en-US" sz="3709">
                <a:solidFill>
                  <a:srgbClr val="000000"/>
                </a:solidFill>
                <a:latin typeface="Alatsi"/>
                <a:ea typeface="Alatsi"/>
                <a:cs typeface="Alatsi"/>
                <a:sym typeface="Alatsi"/>
              </a:rPr>
              <a:t>I’ll implement an architecture on AWS that supports thousands of concurrent users while maintaining high availability, scalability, and security. My approach will incorporate load balancing and auto-scaling to distribute traffic and handle demand spikes efficiently.</a:t>
            </a:r>
          </a:p>
        </p:txBody>
      </p:sp>
      <p:sp>
        <p:nvSpPr>
          <p:cNvPr name="TextBox 4" id="4"/>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5" id="5"/>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6" id="6"/>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5</a:t>
              </a:r>
            </a:p>
          </p:txBody>
        </p:sp>
      </p:grpSp>
      <p:sp>
        <p:nvSpPr>
          <p:cNvPr name="Freeform 12" id="12"/>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221027" y="3528010"/>
            <a:ext cx="503827" cy="503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221027" y="6495889"/>
            <a:ext cx="503827" cy="5038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53582" y="3425276"/>
            <a:ext cx="503827" cy="5038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253582" y="6393155"/>
            <a:ext cx="503827" cy="5038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724855" y="597405"/>
            <a:ext cx="12783007" cy="3330816"/>
          </a:xfrm>
          <a:prstGeom prst="rect">
            <a:avLst/>
          </a:prstGeom>
        </p:spPr>
        <p:txBody>
          <a:bodyPr anchor="t" rtlCol="false" tIns="0" lIns="0" bIns="0" rIns="0">
            <a:spAutoFit/>
          </a:bodyPr>
          <a:lstStyle/>
          <a:p>
            <a:pPr algn="ctr">
              <a:lnSpc>
                <a:spcPts val="10168"/>
              </a:lnSpc>
            </a:pPr>
            <a:r>
              <a:rPr lang="en-US" sz="7262">
                <a:solidFill>
                  <a:srgbClr val="000000"/>
                </a:solidFill>
                <a:latin typeface="Alatsi"/>
                <a:ea typeface="Alatsi"/>
                <a:cs typeface="Alatsi"/>
                <a:sym typeface="Alatsi"/>
              </a:rPr>
              <a:t>KEY DELIVERABLES AND MILESTONES</a:t>
            </a:r>
          </a:p>
          <a:p>
            <a:pPr algn="ctr">
              <a:lnSpc>
                <a:spcPts val="6101"/>
              </a:lnSpc>
            </a:pPr>
          </a:p>
        </p:txBody>
      </p:sp>
      <p:sp>
        <p:nvSpPr>
          <p:cNvPr name="TextBox 18" id="18"/>
          <p:cNvSpPr txBox="true"/>
          <p:nvPr/>
        </p:nvSpPr>
        <p:spPr>
          <a:xfrm rot="0">
            <a:off x="2928027" y="3339551"/>
            <a:ext cx="6442963" cy="245237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Arc</a:t>
            </a:r>
            <a:r>
              <a:rPr lang="en-US" sz="4700">
                <a:solidFill>
                  <a:srgbClr val="000000"/>
                </a:solidFill>
                <a:latin typeface="Alatsi"/>
                <a:ea typeface="Alatsi"/>
                <a:cs typeface="Alatsi"/>
                <a:sym typeface="Alatsi"/>
              </a:rPr>
              <a:t>hitecture Design and Cost Estimation</a:t>
            </a:r>
          </a:p>
          <a:p>
            <a:pPr algn="l">
              <a:lnSpc>
                <a:spcPts val="6580"/>
              </a:lnSpc>
            </a:pPr>
          </a:p>
        </p:txBody>
      </p:sp>
      <p:sp>
        <p:nvSpPr>
          <p:cNvPr name="TextBox 19" id="19"/>
          <p:cNvSpPr txBox="true"/>
          <p:nvPr/>
        </p:nvSpPr>
        <p:spPr>
          <a:xfrm rot="-5400000">
            <a:off x="-2237094"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TextBox 20" id="20"/>
          <p:cNvSpPr txBox="true"/>
          <p:nvPr/>
        </p:nvSpPr>
        <p:spPr>
          <a:xfrm rot="0">
            <a:off x="2928027" y="6307430"/>
            <a:ext cx="7125530" cy="245237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Deploying a B</a:t>
            </a:r>
            <a:r>
              <a:rPr lang="en-US" sz="4700">
                <a:solidFill>
                  <a:srgbClr val="000000"/>
                </a:solidFill>
                <a:latin typeface="Alatsi"/>
                <a:ea typeface="Alatsi"/>
                <a:cs typeface="Alatsi"/>
                <a:sym typeface="Alatsi"/>
              </a:rPr>
              <a:t>asic Web Application</a:t>
            </a:r>
          </a:p>
          <a:p>
            <a:pPr algn="l">
              <a:lnSpc>
                <a:spcPts val="6580"/>
              </a:lnSpc>
            </a:pPr>
          </a:p>
        </p:txBody>
      </p:sp>
      <p:sp>
        <p:nvSpPr>
          <p:cNvPr name="TextBox 21" id="21"/>
          <p:cNvSpPr txBox="true"/>
          <p:nvPr/>
        </p:nvSpPr>
        <p:spPr>
          <a:xfrm rot="0">
            <a:off x="10960581" y="3236817"/>
            <a:ext cx="6820768" cy="245237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Decoupling t</a:t>
            </a:r>
            <a:r>
              <a:rPr lang="en-US" sz="4700">
                <a:solidFill>
                  <a:srgbClr val="000000"/>
                </a:solidFill>
                <a:latin typeface="Alatsi"/>
                <a:ea typeface="Alatsi"/>
                <a:cs typeface="Alatsi"/>
                <a:sym typeface="Alatsi"/>
              </a:rPr>
              <a:t>he Application Components</a:t>
            </a:r>
          </a:p>
          <a:p>
            <a:pPr algn="l">
              <a:lnSpc>
                <a:spcPts val="6580"/>
              </a:lnSpc>
            </a:pPr>
          </a:p>
        </p:txBody>
      </p:sp>
      <p:sp>
        <p:nvSpPr>
          <p:cNvPr name="TextBox 22" id="22"/>
          <p:cNvSpPr txBox="true"/>
          <p:nvPr/>
        </p:nvSpPr>
        <p:spPr>
          <a:xfrm rot="0">
            <a:off x="10960581" y="6204696"/>
            <a:ext cx="6820768" cy="245237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Implementing Hig</a:t>
            </a:r>
            <a:r>
              <a:rPr lang="en-US" sz="4700">
                <a:solidFill>
                  <a:srgbClr val="000000"/>
                </a:solidFill>
                <a:latin typeface="Alatsi"/>
                <a:ea typeface="Alatsi"/>
                <a:cs typeface="Alatsi"/>
                <a:sym typeface="Alatsi"/>
              </a:rPr>
              <a:t>h Availability and Scalability</a:t>
            </a:r>
          </a:p>
          <a:p>
            <a:pPr algn="l">
              <a:lnSpc>
                <a:spcPts val="6580"/>
              </a:lnSpc>
            </a:pPr>
          </a:p>
        </p:txBody>
      </p:sp>
      <p:sp>
        <p:nvSpPr>
          <p:cNvPr name="AutoShape 23" id="23"/>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4" id="24"/>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5" id="25"/>
          <p:cNvGrpSpPr/>
          <p:nvPr/>
        </p:nvGrpSpPr>
        <p:grpSpPr>
          <a:xfrm rot="0">
            <a:off x="15859155" y="0"/>
            <a:ext cx="1562612" cy="1673225"/>
            <a:chOff x="0" y="0"/>
            <a:chExt cx="2083482" cy="2230967"/>
          </a:xfrm>
        </p:grpSpPr>
        <p:grpSp>
          <p:nvGrpSpPr>
            <p:cNvPr name="Group 26" id="26"/>
            <p:cNvGrpSpPr/>
            <p:nvPr/>
          </p:nvGrpSpPr>
          <p:grpSpPr>
            <a:xfrm rot="0">
              <a:off x="75599" y="0"/>
              <a:ext cx="1932284" cy="2230967"/>
              <a:chOff x="0" y="0"/>
              <a:chExt cx="703982" cy="812800"/>
            </a:xfrm>
          </p:grpSpPr>
          <p:sp>
            <p:nvSpPr>
              <p:cNvPr name="Freeform 27" id="2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8" id="2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6</a:t>
              </a:r>
            </a:p>
          </p:txBody>
        </p:sp>
      </p:grpSp>
      <p:sp>
        <p:nvSpPr>
          <p:cNvPr name="Freeform 30" id="30"/>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200307" y="3572163"/>
            <a:ext cx="6545336" cy="5285270"/>
            <a:chOff x="0" y="0"/>
            <a:chExt cx="7863910" cy="6350000"/>
          </a:xfrm>
        </p:grpSpPr>
        <p:sp>
          <p:nvSpPr>
            <p:cNvPr name="Freeform 7" id="7"/>
            <p:cNvSpPr/>
            <p:nvPr/>
          </p:nvSpPr>
          <p:spPr>
            <a:xfrm flipH="false" flipV="false" rot="0">
              <a:off x="0" y="0"/>
              <a:ext cx="7863910" cy="6350000"/>
            </a:xfrm>
            <a:custGeom>
              <a:avLst/>
              <a:gdLst/>
              <a:ahLst/>
              <a:cxnLst/>
              <a:rect r="r" b="b" t="t" l="l"/>
              <a:pathLst>
                <a:path h="6350000" w="7863910">
                  <a:moveTo>
                    <a:pt x="0" y="0"/>
                  </a:moveTo>
                  <a:lnTo>
                    <a:pt x="7863910" y="0"/>
                  </a:lnTo>
                  <a:lnTo>
                    <a:pt x="7863910" y="6350000"/>
                  </a:lnTo>
                  <a:lnTo>
                    <a:pt x="0" y="6350000"/>
                  </a:lnTo>
                  <a:close/>
                </a:path>
              </a:pathLst>
            </a:custGeom>
            <a:blipFill>
              <a:blip r:embed="rId4"/>
              <a:stretch>
                <a:fillRect l="0" t="0" r="0" b="0"/>
              </a:stretch>
            </a:blipFill>
          </p:spPr>
        </p:sp>
      </p:grpSp>
      <p:sp>
        <p:nvSpPr>
          <p:cNvPr name="TextBox 8" id="8"/>
          <p:cNvSpPr txBox="true"/>
          <p:nvPr/>
        </p:nvSpPr>
        <p:spPr>
          <a:xfrm rot="0">
            <a:off x="2553980" y="1143000"/>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1: PLANNING THE DESIGN AND ESTIMATING COST</a:t>
            </a:r>
          </a:p>
        </p:txBody>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7</a:t>
              </a:r>
            </a:p>
          </p:txBody>
        </p:sp>
      </p:grpSp>
      <p:sp>
        <p:nvSpPr>
          <p:cNvPr name="Freeform 14" id="14"/>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812153" y="2754532"/>
            <a:ext cx="9102980"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1: Creating an architectural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Depi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553980" y="1143000"/>
            <a:ext cx="13180039" cy="1276358"/>
          </a:xfrm>
          <a:prstGeom prst="rect">
            <a:avLst/>
          </a:prstGeom>
        </p:spPr>
        <p:txBody>
          <a:bodyPr anchor="t" rtlCol="false" tIns="0" lIns="0" bIns="0" rIns="0">
            <a:spAutoFit/>
          </a:bodyPr>
          <a:lstStyle/>
          <a:p>
            <a:pPr algn="ctr">
              <a:lnSpc>
                <a:spcPts val="4950"/>
              </a:lnSpc>
            </a:pPr>
            <a:r>
              <a:rPr lang="en-US" sz="5000">
                <a:solidFill>
                  <a:srgbClr val="000000"/>
                </a:solidFill>
                <a:latin typeface="Alatsi"/>
                <a:ea typeface="Alatsi"/>
                <a:cs typeface="Alatsi"/>
                <a:sym typeface="Alatsi"/>
              </a:rPr>
              <a:t>PHASE 1: PLANNING THE DESIGN AND ESTIMATING COST</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8</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922927" y="3663338"/>
            <a:ext cx="11356440" cy="4920249"/>
          </a:xfrm>
          <a:custGeom>
            <a:avLst/>
            <a:gdLst/>
            <a:ahLst/>
            <a:cxnLst/>
            <a:rect r="r" b="b" t="t" l="l"/>
            <a:pathLst>
              <a:path h="4920249" w="11356440">
                <a:moveTo>
                  <a:pt x="0" y="0"/>
                </a:moveTo>
                <a:lnTo>
                  <a:pt x="11356439" y="0"/>
                </a:lnTo>
                <a:lnTo>
                  <a:pt x="11356439" y="4920249"/>
                </a:lnTo>
                <a:lnTo>
                  <a:pt x="0" y="4920249"/>
                </a:lnTo>
                <a:lnTo>
                  <a:pt x="0" y="0"/>
                </a:lnTo>
                <a:close/>
              </a:path>
            </a:pathLst>
          </a:custGeom>
          <a:blipFill>
            <a:blip r:embed="rId4"/>
            <a:stretch>
              <a:fillRect l="0" t="-2644" r="0" b="-22281"/>
            </a:stretch>
          </a:blipFill>
        </p:spPr>
      </p:sp>
      <p:sp>
        <p:nvSpPr>
          <p:cNvPr name="TextBox 14" id="14"/>
          <p:cNvSpPr txBox="true"/>
          <p:nvPr/>
        </p:nvSpPr>
        <p:spPr>
          <a:xfrm rot="0">
            <a:off x="1812153" y="2754532"/>
            <a:ext cx="9102980"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Alatsi"/>
                <a:ea typeface="Alatsi"/>
                <a:cs typeface="Alatsi"/>
                <a:sym typeface="Alatsi"/>
              </a:rPr>
              <a:t>Task 2: Developing a cost estimate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DAGUERWSW6o</dc:identifier>
  <dcterms:modified xsi:type="dcterms:W3CDTF">2011-08-01T06:04:30Z</dcterms:modified>
  <cp:revision>1</cp:revision>
  <dc:title>Beige Pastel Minimalist Thesis Defense Presentation</dc:title>
</cp:coreProperties>
</file>